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5447" r:id="rId4"/>
  </p:sldMasterIdLst>
  <p:notesMasterIdLst>
    <p:notesMasterId r:id="rId71"/>
  </p:notesMasterIdLst>
  <p:handoutMasterIdLst>
    <p:handoutMasterId r:id="rId72"/>
  </p:handoutMasterIdLst>
  <p:sldIdLst>
    <p:sldId id="2147479540" r:id="rId5"/>
    <p:sldId id="2147479582" r:id="rId6"/>
    <p:sldId id="2147479611" r:id="rId7"/>
    <p:sldId id="2147479610" r:id="rId8"/>
    <p:sldId id="2147479586" r:id="rId9"/>
    <p:sldId id="2147479663" r:id="rId10"/>
    <p:sldId id="2147479591" r:id="rId11"/>
    <p:sldId id="2147479592" r:id="rId12"/>
    <p:sldId id="2147479616" r:id="rId13"/>
    <p:sldId id="2147479593" r:id="rId14"/>
    <p:sldId id="2147479657" r:id="rId15"/>
    <p:sldId id="2147479660" r:id="rId16"/>
    <p:sldId id="2147479594" r:id="rId17"/>
    <p:sldId id="2147479612" r:id="rId18"/>
    <p:sldId id="2147479613" r:id="rId19"/>
    <p:sldId id="2147479595" r:id="rId20"/>
    <p:sldId id="2147479617" r:id="rId21"/>
    <p:sldId id="2147479661" r:id="rId22"/>
    <p:sldId id="2147479596" r:id="rId23"/>
    <p:sldId id="2147479618" r:id="rId24"/>
    <p:sldId id="2147479615" r:id="rId25"/>
    <p:sldId id="2147479614" r:id="rId26"/>
    <p:sldId id="2147479583" r:id="rId27"/>
    <p:sldId id="2147479640" r:id="rId28"/>
    <p:sldId id="2147479624" r:id="rId29"/>
    <p:sldId id="2147479598" r:id="rId30"/>
    <p:sldId id="2147479662" r:id="rId31"/>
    <p:sldId id="2147479599" r:id="rId32"/>
    <p:sldId id="2147479600" r:id="rId33"/>
    <p:sldId id="2147479601" r:id="rId34"/>
    <p:sldId id="2147479584" r:id="rId35"/>
    <p:sldId id="2147479605" r:id="rId36"/>
    <p:sldId id="2147479626" r:id="rId37"/>
    <p:sldId id="2147479627" r:id="rId38"/>
    <p:sldId id="2147479629" r:id="rId39"/>
    <p:sldId id="2147479631" r:id="rId40"/>
    <p:sldId id="2147479630" r:id="rId41"/>
    <p:sldId id="2147479632" r:id="rId42"/>
    <p:sldId id="2147479633" r:id="rId43"/>
    <p:sldId id="2147479634" r:id="rId44"/>
    <p:sldId id="2147479636" r:id="rId45"/>
    <p:sldId id="2147479638" r:id="rId46"/>
    <p:sldId id="2147478252" r:id="rId47"/>
    <p:sldId id="2147479639" r:id="rId48"/>
    <p:sldId id="2147478392" r:id="rId49"/>
    <p:sldId id="2147479643" r:id="rId50"/>
    <p:sldId id="2147479645" r:id="rId51"/>
    <p:sldId id="2147479635" r:id="rId52"/>
    <p:sldId id="2147479607" r:id="rId53"/>
    <p:sldId id="2147479608" r:id="rId54"/>
    <p:sldId id="2147479585" r:id="rId55"/>
    <p:sldId id="2147479604" r:id="rId56"/>
    <p:sldId id="2147479647" r:id="rId57"/>
    <p:sldId id="2147479648" r:id="rId58"/>
    <p:sldId id="2147479649" r:id="rId59"/>
    <p:sldId id="2147479650" r:id="rId60"/>
    <p:sldId id="2147479658" r:id="rId61"/>
    <p:sldId id="2147479651" r:id="rId62"/>
    <p:sldId id="2147479652" r:id="rId63"/>
    <p:sldId id="2147479653" r:id="rId64"/>
    <p:sldId id="2147479654" r:id="rId65"/>
    <p:sldId id="2147479655" r:id="rId66"/>
    <p:sldId id="2147479656" r:id="rId67"/>
    <p:sldId id="2147479587" r:id="rId68"/>
    <p:sldId id="2147479588" r:id="rId69"/>
    <p:sldId id="2147479589" r:id="rId70"/>
  </p:sldIdLst>
  <p:sldSz cx="12192000" cy="6858000"/>
  <p:notesSz cx="6858000" cy="9144000"/>
  <p:embeddedFontLst>
    <p:embeddedFont>
      <p:font typeface="Consolas" panose="020B0609020204030204" pitchFamily="49" charset="0"/>
      <p:regular r:id="rId73"/>
      <p:bold r:id="rId74"/>
      <p:italic r:id="rId75"/>
      <p:boldItalic r:id="rId76"/>
    </p:embeddedFont>
    <p:embeddedFont>
      <p:font typeface="Open Sans" panose="020B0606030504020204" pitchFamily="34" charset="0"/>
      <p:regular r:id="rId77"/>
      <p:bold r:id="rId78"/>
      <p:italic r:id="rId79"/>
      <p:boldItalic r:id="rId80"/>
    </p:embeddedFont>
    <p:embeddedFont>
      <p:font typeface="Segoe Sans Text" pitchFamily="2" charset="0"/>
      <p:regular r:id="rId81"/>
      <p:bold r:id="rId82"/>
    </p:embeddedFont>
    <p:embeddedFont>
      <p:font typeface="Segoe Sans Text Semibold" pitchFamily="2" charset="0"/>
      <p:regular r:id="rId83"/>
      <p:bold r:id="rId84"/>
    </p:embeddedFont>
    <p:embeddedFont>
      <p:font typeface="Segoe UI" panose="020B0502040204020203" pitchFamily="34" charset="0"/>
      <p:regular r:id="rId85"/>
      <p:bold r:id="rId86"/>
      <p:italic r:id="rId87"/>
      <p:boldItalic r:id="rId88"/>
    </p:embeddedFont>
    <p:embeddedFont>
      <p:font typeface="Segoe UI Semibold" panose="020B0702040204020203" pitchFamily="34" charset="0"/>
      <p:regular r:id="rId89"/>
      <p:bold r:id="rId90"/>
      <p:italic r:id="rId91"/>
      <p:boldItalic r:id="rId92"/>
    </p:embeddedFont>
    <p:embeddedFont>
      <p:font typeface="Segoe UI Semilight" panose="020B0402040204020203" pitchFamily="34" charset="0"/>
      <p:regular r:id="rId93"/>
      <p:italic r:id="rId94"/>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A3DB1FAC-5739-4645-8893-9D7B3E7AD723}">
          <p14:sldIdLst>
            <p14:sldId id="2147479540"/>
            <p14:sldId id="2147479582"/>
            <p14:sldId id="2147479611"/>
            <p14:sldId id="2147479610"/>
            <p14:sldId id="2147479586"/>
            <p14:sldId id="2147479663"/>
            <p14:sldId id="2147479591"/>
            <p14:sldId id="2147479592"/>
            <p14:sldId id="2147479616"/>
            <p14:sldId id="2147479593"/>
            <p14:sldId id="2147479657"/>
            <p14:sldId id="2147479660"/>
            <p14:sldId id="2147479594"/>
            <p14:sldId id="2147479612"/>
            <p14:sldId id="2147479613"/>
            <p14:sldId id="2147479595"/>
            <p14:sldId id="2147479617"/>
            <p14:sldId id="2147479661"/>
            <p14:sldId id="2147479596"/>
            <p14:sldId id="2147479618"/>
            <p14:sldId id="2147479615"/>
            <p14:sldId id="2147479614"/>
            <p14:sldId id="2147479583"/>
            <p14:sldId id="2147479640"/>
            <p14:sldId id="2147479624"/>
            <p14:sldId id="2147479598"/>
            <p14:sldId id="2147479662"/>
            <p14:sldId id="2147479599"/>
            <p14:sldId id="2147479600"/>
            <p14:sldId id="2147479601"/>
            <p14:sldId id="2147479584"/>
            <p14:sldId id="2147479605"/>
            <p14:sldId id="2147479626"/>
            <p14:sldId id="2147479627"/>
            <p14:sldId id="2147479629"/>
            <p14:sldId id="2147479631"/>
            <p14:sldId id="2147479630"/>
            <p14:sldId id="2147479632"/>
            <p14:sldId id="2147479633"/>
            <p14:sldId id="2147479634"/>
            <p14:sldId id="2147479636"/>
            <p14:sldId id="2147479638"/>
            <p14:sldId id="2147478252"/>
            <p14:sldId id="2147479639"/>
            <p14:sldId id="2147478392"/>
            <p14:sldId id="2147479643"/>
            <p14:sldId id="2147479645"/>
            <p14:sldId id="2147479635"/>
            <p14:sldId id="2147479607"/>
            <p14:sldId id="2147479608"/>
            <p14:sldId id="2147479585"/>
            <p14:sldId id="2147479604"/>
            <p14:sldId id="2147479647"/>
            <p14:sldId id="2147479648"/>
            <p14:sldId id="2147479649"/>
            <p14:sldId id="2147479650"/>
            <p14:sldId id="2147479658"/>
            <p14:sldId id="2147479651"/>
            <p14:sldId id="2147479652"/>
            <p14:sldId id="2147479653"/>
            <p14:sldId id="2147479654"/>
            <p14:sldId id="2147479655"/>
            <p14:sldId id="2147479656"/>
          </p14:sldIdLst>
        </p14:section>
        <p14:section name="Thank you" id="{FAEF7370-9680-4B43-B8CD-8EC3C24CF938}">
          <p14:sldIdLst>
            <p14:sldId id="2147479587"/>
            <p14:sldId id="2147479588"/>
            <p14:sldId id="21474795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CAF87-49CA-39C2-016B-C1CC3FD8A7A2}" name="Sasa Popovic" initials="SP" userId="S::sasapopo@microsoft.com::7388d911-9aeb-47c0-ad27-79bca3585444"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64C"/>
    <a:srgbClr val="0078D4"/>
    <a:srgbClr val="C03BC4"/>
    <a:srgbClr val="8661C5"/>
    <a:srgbClr val="F0F0F0"/>
    <a:srgbClr val="463668"/>
    <a:srgbClr val="FFB3BB"/>
    <a:srgbClr val="C5B4E3"/>
    <a:srgbClr val="07641D"/>
    <a:srgbClr val="FFD4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9B3999-AF15-4A18-BEF6-D87756FA7660}" v="14" dt="2023-12-11T15:20:08.112"/>
    <p1510:client id="{DDA4A00F-5046-40F8-AE26-3DEC729F592B}" v="80" dt="2023-12-11T16:58:47.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85" autoAdjust="0"/>
  </p:normalViewPr>
  <p:slideViewPr>
    <p:cSldViewPr snapToGrid="0">
      <p:cViewPr varScale="1">
        <p:scale>
          <a:sx n="101" d="100"/>
          <a:sy n="101" d="100"/>
        </p:scale>
        <p:origin x="91" y="77"/>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1.xml"/><Relationship Id="rId90" Type="http://schemas.openxmlformats.org/officeDocument/2006/relationships/font" Target="fonts/font18.fntdata"/><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ableStyles" Target="tableStyles.xml"/><Relationship Id="rId10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4.fntdata"/><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notesMaster" Target="notesMasters/notesMaster1.xml"/><Relationship Id="rId92" Type="http://schemas.openxmlformats.org/officeDocument/2006/relationships/font" Target="fonts/font2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5.fntdata"/><Relationship Id="rId61" Type="http://schemas.openxmlformats.org/officeDocument/2006/relationships/slide" Target="slides/slide57.xml"/><Relationship Id="rId82"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5.fntdata"/><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93" Type="http://schemas.openxmlformats.org/officeDocument/2006/relationships/font" Target="fonts/font21.fntdata"/><Relationship Id="rId98" Type="http://schemas.openxmlformats.org/officeDocument/2006/relationships/theme" Target="theme/theme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noFill/>
              <a:latin typeface="+mn-lt"/>
              <a:ea typeface="+mn-ea"/>
              <a:cs typeface="+mn-cs"/>
            </a:defRPr>
          </a:pPr>
          <a:endParaRPr lang="en-US"/>
        </a:p>
      </c:txPr>
    </c:title>
    <c:autoTitleDeleted val="0"/>
    <c:plotArea>
      <c:layout/>
      <c:barChart>
        <c:barDir val="col"/>
        <c:grouping val="clustered"/>
        <c:varyColors val="0"/>
        <c:ser>
          <c:idx val="1"/>
          <c:order val="0"/>
          <c:spPr>
            <a:solidFill>
              <a:schemeClr val="bg1"/>
            </a:solidFill>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0-F0D0-4734-A89A-7AA8B6216CD0}"/>
            </c:ext>
          </c:extLst>
        </c:ser>
        <c:ser>
          <c:idx val="0"/>
          <c:order val="1"/>
          <c:spPr>
            <a:solidFill>
              <a:schemeClr val="bg1"/>
            </a:solidFill>
            <a:ln>
              <a:noFill/>
            </a:ln>
            <a:effectLst/>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1-F0D0-4734-A89A-7AA8B6216CD0}"/>
            </c:ext>
          </c:extLst>
        </c:ser>
        <c:dLbls>
          <c:showLegendKey val="0"/>
          <c:showVal val="0"/>
          <c:showCatName val="0"/>
          <c:showSerName val="0"/>
          <c:showPercent val="0"/>
          <c:showBubbleSize val="0"/>
        </c:dLbls>
        <c:gapWidth val="49"/>
        <c:overlap val="77"/>
        <c:axId val="789683600"/>
        <c:axId val="787722736"/>
      </c:barChart>
      <c:catAx>
        <c:axId val="7896836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7722736"/>
        <c:crosses val="autoZero"/>
        <c:auto val="1"/>
        <c:lblAlgn val="ctr"/>
        <c:lblOffset val="100"/>
        <c:noMultiLvlLbl val="0"/>
      </c:catAx>
      <c:valAx>
        <c:axId val="78772273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9683600"/>
        <c:crosses val="autoZero"/>
        <c:crossBetween val="between"/>
      </c:valAx>
    </c:plotArea>
    <c:plotVisOnly val="1"/>
    <c:dispBlanksAs val="gap"/>
    <c:showDLblsOverMax val="0"/>
  </c:chart>
  <c:spPr>
    <a:noFill/>
    <a:ln w="9525" cap="flat" cmpd="sng" algn="ctr">
      <a:noFill/>
      <a:round/>
    </a:ln>
    <a:effectLst/>
  </c:spPr>
  <c:txPr>
    <a:bodyPr/>
    <a:lstStyle/>
    <a:p>
      <a:pPr>
        <a:defRPr>
          <a:no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noFill/>
              <a:latin typeface="+mn-lt"/>
              <a:ea typeface="+mn-ea"/>
              <a:cs typeface="+mn-cs"/>
            </a:defRPr>
          </a:pPr>
          <a:endParaRPr lang="en-US"/>
        </a:p>
      </c:txPr>
    </c:title>
    <c:autoTitleDeleted val="0"/>
    <c:plotArea>
      <c:layout/>
      <c:barChart>
        <c:barDir val="col"/>
        <c:grouping val="clustered"/>
        <c:varyColors val="0"/>
        <c:ser>
          <c:idx val="1"/>
          <c:order val="0"/>
          <c:spPr>
            <a:solidFill>
              <a:schemeClr val="bg1"/>
            </a:solidFill>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0-F0D0-4734-A89A-7AA8B6216CD0}"/>
            </c:ext>
          </c:extLst>
        </c:ser>
        <c:ser>
          <c:idx val="0"/>
          <c:order val="1"/>
          <c:spPr>
            <a:solidFill>
              <a:schemeClr val="bg1"/>
            </a:solidFill>
            <a:ln>
              <a:noFill/>
            </a:ln>
            <a:effectLst/>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1-F0D0-4734-A89A-7AA8B6216CD0}"/>
            </c:ext>
          </c:extLst>
        </c:ser>
        <c:dLbls>
          <c:showLegendKey val="0"/>
          <c:showVal val="0"/>
          <c:showCatName val="0"/>
          <c:showSerName val="0"/>
          <c:showPercent val="0"/>
          <c:showBubbleSize val="0"/>
        </c:dLbls>
        <c:gapWidth val="49"/>
        <c:overlap val="77"/>
        <c:axId val="789683600"/>
        <c:axId val="787722736"/>
      </c:barChart>
      <c:catAx>
        <c:axId val="7896836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7722736"/>
        <c:crosses val="autoZero"/>
        <c:auto val="1"/>
        <c:lblAlgn val="ctr"/>
        <c:lblOffset val="100"/>
        <c:noMultiLvlLbl val="0"/>
      </c:catAx>
      <c:valAx>
        <c:axId val="78772273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9683600"/>
        <c:crosses val="autoZero"/>
        <c:crossBetween val="between"/>
      </c:valAx>
    </c:plotArea>
    <c:plotVisOnly val="1"/>
    <c:dispBlanksAs val="gap"/>
    <c:showDLblsOverMax val="0"/>
  </c:chart>
  <c:spPr>
    <a:noFill/>
    <a:ln w="9525" cap="flat" cmpd="sng" algn="ctr">
      <a:noFill/>
      <a:round/>
    </a:ln>
    <a:effectLst/>
  </c:spPr>
  <c:txPr>
    <a:bodyPr/>
    <a:lstStyle/>
    <a:p>
      <a:pPr>
        <a:defRPr>
          <a:no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noFill/>
              <a:latin typeface="+mn-lt"/>
              <a:ea typeface="+mn-ea"/>
              <a:cs typeface="+mn-cs"/>
            </a:defRPr>
          </a:pPr>
          <a:endParaRPr lang="en-US"/>
        </a:p>
      </c:txPr>
    </c:title>
    <c:autoTitleDeleted val="0"/>
    <c:plotArea>
      <c:layout/>
      <c:barChart>
        <c:barDir val="col"/>
        <c:grouping val="clustered"/>
        <c:varyColors val="0"/>
        <c:ser>
          <c:idx val="1"/>
          <c:order val="0"/>
          <c:spPr>
            <a:solidFill>
              <a:schemeClr val="bg1"/>
            </a:solidFill>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0-F0D0-4734-A89A-7AA8B6216CD0}"/>
            </c:ext>
          </c:extLst>
        </c:ser>
        <c:ser>
          <c:idx val="0"/>
          <c:order val="1"/>
          <c:spPr>
            <a:solidFill>
              <a:schemeClr val="bg1"/>
            </a:solidFill>
            <a:ln>
              <a:noFill/>
            </a:ln>
            <a:effectLst/>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1-F0D0-4734-A89A-7AA8B6216CD0}"/>
            </c:ext>
          </c:extLst>
        </c:ser>
        <c:dLbls>
          <c:showLegendKey val="0"/>
          <c:showVal val="0"/>
          <c:showCatName val="0"/>
          <c:showSerName val="0"/>
          <c:showPercent val="0"/>
          <c:showBubbleSize val="0"/>
        </c:dLbls>
        <c:gapWidth val="49"/>
        <c:overlap val="77"/>
        <c:axId val="789683600"/>
        <c:axId val="787722736"/>
      </c:barChart>
      <c:catAx>
        <c:axId val="7896836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7722736"/>
        <c:crosses val="autoZero"/>
        <c:auto val="1"/>
        <c:lblAlgn val="ctr"/>
        <c:lblOffset val="100"/>
        <c:noMultiLvlLbl val="0"/>
      </c:catAx>
      <c:valAx>
        <c:axId val="78772273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9683600"/>
        <c:crosses val="autoZero"/>
        <c:crossBetween val="between"/>
      </c:valAx>
    </c:plotArea>
    <c:plotVisOnly val="1"/>
    <c:dispBlanksAs val="gap"/>
    <c:showDLblsOverMax val="0"/>
  </c:chart>
  <c:spPr>
    <a:noFill/>
    <a:ln w="9525" cap="flat" cmpd="sng" algn="ctr">
      <a:noFill/>
      <a:round/>
    </a:ln>
    <a:effectLst/>
  </c:spPr>
  <c:txPr>
    <a:bodyPr/>
    <a:lstStyle/>
    <a:p>
      <a:pPr>
        <a:defRPr>
          <a:no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noFill/>
              <a:latin typeface="+mn-lt"/>
              <a:ea typeface="+mn-ea"/>
              <a:cs typeface="+mn-cs"/>
            </a:defRPr>
          </a:pPr>
          <a:endParaRPr lang="en-US"/>
        </a:p>
      </c:txPr>
    </c:title>
    <c:autoTitleDeleted val="0"/>
    <c:plotArea>
      <c:layout/>
      <c:barChart>
        <c:barDir val="col"/>
        <c:grouping val="clustered"/>
        <c:varyColors val="0"/>
        <c:ser>
          <c:idx val="1"/>
          <c:order val="0"/>
          <c:spPr>
            <a:solidFill>
              <a:schemeClr val="bg1"/>
            </a:solidFill>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0-F0D0-4734-A89A-7AA8B6216CD0}"/>
            </c:ext>
          </c:extLst>
        </c:ser>
        <c:ser>
          <c:idx val="0"/>
          <c:order val="1"/>
          <c:spPr>
            <a:solidFill>
              <a:schemeClr val="bg1"/>
            </a:solidFill>
            <a:ln>
              <a:noFill/>
            </a:ln>
            <a:effectLst/>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1-F0D0-4734-A89A-7AA8B6216CD0}"/>
            </c:ext>
          </c:extLst>
        </c:ser>
        <c:dLbls>
          <c:showLegendKey val="0"/>
          <c:showVal val="0"/>
          <c:showCatName val="0"/>
          <c:showSerName val="0"/>
          <c:showPercent val="0"/>
          <c:showBubbleSize val="0"/>
        </c:dLbls>
        <c:gapWidth val="49"/>
        <c:overlap val="77"/>
        <c:axId val="789683600"/>
        <c:axId val="787722736"/>
      </c:barChart>
      <c:catAx>
        <c:axId val="7896836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7722736"/>
        <c:crosses val="autoZero"/>
        <c:auto val="1"/>
        <c:lblAlgn val="ctr"/>
        <c:lblOffset val="100"/>
        <c:noMultiLvlLbl val="0"/>
      </c:catAx>
      <c:valAx>
        <c:axId val="78772273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9683600"/>
        <c:crosses val="autoZero"/>
        <c:crossBetween val="between"/>
      </c:valAx>
    </c:plotArea>
    <c:plotVisOnly val="1"/>
    <c:dispBlanksAs val="gap"/>
    <c:showDLblsOverMax val="0"/>
  </c:chart>
  <c:spPr>
    <a:noFill/>
    <a:ln w="9525" cap="flat" cmpd="sng" algn="ctr">
      <a:noFill/>
      <a:round/>
    </a:ln>
    <a:effectLst/>
  </c:spPr>
  <c:txPr>
    <a:bodyPr/>
    <a:lstStyle/>
    <a:p>
      <a:pPr>
        <a:defRPr>
          <a:noFil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12/11/2023 6:09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12/11/2023 6:09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676A6C"/>
                </a:solidFill>
                <a:effectLst/>
                <a:latin typeface="open sans" panose="020B0606030504020204" pitchFamily="34" charset="0"/>
              </a:rPr>
              <a:t>Description</a:t>
            </a:r>
          </a:p>
          <a:p>
            <a:pPr algn="l"/>
            <a:r>
              <a:rPr lang="en-US" b="0" i="0" dirty="0">
                <a:solidFill>
                  <a:srgbClr val="676A6C"/>
                </a:solidFill>
                <a:effectLst/>
                <a:latin typeface="open sans" panose="020B0606030504020204" pitchFamily="34" charset="0"/>
              </a:rPr>
              <a:t>Azure SQL Managed Instance marks its fifth anniversary, and it’s not the same old SQL MI it used to be in 2018! This session will highlight the latest and greatest features and enhancements that have been introduced to Azure SQL Managed Instance, showing how they improve the service in terms of performance, usability, scalability, and security. This session is designed for database administrators and cloud architects who are eager to stay at the forefront of cloud database technology and leverage the capabilities of Azure SQL Managed Instance.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12/11/2023 6:09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251662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66115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55639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a:t>https://azure.microsoft.com/en-us/blog/microsoft-azure-innovation-powers-leading-priceperformance-for-sql-server/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12/11/2023 6:09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7187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663313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293239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34195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652820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72737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44224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704287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and basics</a:t>
            </a:r>
            <a:br>
              <a:rPr lang="en-US"/>
            </a:br>
            <a:r>
              <a:rPr lang="en-US"/>
              <a:t>Once upon a time, in a land far, far away... No one was thinking of migrating their on-prem SQL Server, or any other on-prem database system to a cloud.</a:t>
            </a:r>
          </a:p>
          <a:p>
            <a:r>
              <a:rPr lang="en-US"/>
              <a:t>…</a:t>
            </a:r>
          </a:p>
          <a:p>
            <a:r>
              <a:rPr lang="en-US"/>
              <a:t>But things have changed. People started migrating their databases to cloud.</a:t>
            </a:r>
          </a:p>
          <a:p>
            <a:endParaRPr lang="en-US"/>
          </a:p>
          <a:p>
            <a:r>
              <a:rPr lang="en-US"/>
              <a:t>Azure SQL Database has been supporting single database programming model. So, it had no cross-database queries, no cross-database transactions, no linked servers, no SQL Agent, no Transactional Replication, no .NET CLR… </a:t>
            </a:r>
            <a:r>
              <a:rPr lang="en-US" b="1"/>
              <a:t>Not even the “USE STATEMENT”.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we’ve figured out we need an awesome Platform as a Service product offering that’s great for lift and shift migrations of SQL Server deployments to Azure.</a:t>
            </a:r>
          </a:p>
          <a:p>
            <a:endParaRPr lang="en-US"/>
          </a:p>
          <a:p>
            <a:r>
              <a:rPr lang="en-US"/>
              <a:t>So, we really needed something that’s PaaS and SQL Server lift and shift migration target. And we code-named it -&gt; Cloud Lifter </a:t>
            </a:r>
            <a:r>
              <a:rPr lang="en-US">
                <a:sym typeface="Wingdings" panose="05000000000000000000" pitchFamily="2" charset="2"/>
              </a:rPr>
              <a:t></a:t>
            </a:r>
          </a:p>
          <a:p>
            <a:r>
              <a:rPr lang="en-US">
                <a:sym typeface="Wingdings" panose="05000000000000000000" pitchFamily="2" charset="2"/>
              </a:rPr>
              <a:t>So, it had </a:t>
            </a:r>
            <a:r>
              <a:rPr lang="en-US"/>
              <a:t>cross-database queries, linked servers, SQL Agent, Transactional Replication, .NET CLR… Event the “USE STATEMENT”!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436972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612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528805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190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62461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85583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592130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9622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29068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https://azure.microsoft.com/en-us/blog/azure-sql-database-managed-instance-general-purpose-tier-general-availability/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https://azure.microsoft.com/en-us/blog/migrate-your-databases-to-a-fully-managed-service-with-azure-sql-database-managed-instance/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55650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https://azure.microsoft.com/en-us/blog/azure-sql-database-managed-instance-general-purpose-tier-general-availability/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https://azure.microsoft.com/en-us/blog/migrate-your-databases-to-a-fully-managed-service-with-azure-sql-database-managed-instance/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183231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On average, more than 20 product updates per year.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https://azure.microsoft.com/en-us/blog/azure-sql-database-managed-instance-general-purpose-tier-general-availability/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https://azure.microsoft.com/en-us/blog/migrate-your-databases-to-a-fully-managed-service-with-azure-sql-database-managed-instance/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120194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On average, more than 20 product updates per year.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https://azure.microsoft.com/en-us/blog/azure-sql-database-managed-instance-general-purpose-tier-general-availability/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https://azure.microsoft.com/en-us/blog/migrate-your-databases-to-a-fully-managed-service-with-azure-sql-database-managed-instance/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87839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2363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2219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14180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8010968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9783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75901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p:bg>
      <p:bgPr>
        <a:gradFill>
          <a:gsLst>
            <a:gs pos="0">
              <a:schemeClr val="tx1"/>
            </a:gs>
            <a:gs pos="47000">
              <a:srgbClr val="1B1A20"/>
            </a:gs>
          </a:gsLst>
          <a:lin ang="5400000" scaled="1"/>
        </a:gradFill>
        <a:effectLst/>
      </p:bgPr>
    </p:bg>
    <p:spTree>
      <p:nvGrpSpPr>
        <p:cNvPr id="1" name=""/>
        <p:cNvGrpSpPr/>
        <p:nvPr/>
      </p:nvGrpSpPr>
      <p:grpSpPr>
        <a:xfrm>
          <a:off x="0" y="0"/>
          <a:ext cx="0" cy="0"/>
          <a:chOff x="0" y="0"/>
          <a:chExt cx="0" cy="0"/>
        </a:xfrm>
      </p:grpSpPr>
      <p:pic>
        <p:nvPicPr>
          <p:cNvPr id="5" name="Picture 4" descr="A picture containing text, electronics&#10;&#10;Description automatically generated">
            <a:extLst>
              <a:ext uri="{FF2B5EF4-FFF2-40B4-BE49-F238E27FC236}">
                <a16:creationId xmlns:a16="http://schemas.microsoft.com/office/drawing/2014/main" id="{81C33E79-7013-4EDF-B646-79E858002F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18000"/>
            <a:ext cx="12192000" cy="2540000"/>
          </a:xfrm>
          <a:prstGeom prst="rect">
            <a:avLst/>
          </a:prstGeom>
        </p:spPr>
      </p:pic>
    </p:spTree>
    <p:extLst>
      <p:ext uri="{BB962C8B-B14F-4D97-AF65-F5344CB8AC3E}">
        <p14:creationId xmlns:p14="http://schemas.microsoft.com/office/powerpoint/2010/main" val="70756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03"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90" r:id="rId50"/>
    <p:sldLayoutId id="2147485491" r:id="rId51"/>
    <p:sldLayoutId id="2147485516" r:id="rId52"/>
    <p:sldLayoutId id="2147485517" r:id="rId53"/>
    <p:sldLayoutId id="2147485525" r:id="rId54"/>
    <p:sldLayoutId id="2147485499" r:id="rId55"/>
    <p:sldLayoutId id="2147485518" r:id="rId56"/>
    <p:sldLayoutId id="2147485511" r:id="rId57"/>
    <p:sldLayoutId id="2147485519" r:id="rId58"/>
    <p:sldLayoutId id="2147485520" r:id="rId59"/>
    <p:sldLayoutId id="2147485521" r:id="rId60"/>
    <p:sldLayoutId id="2147485504" r:id="rId61"/>
    <p:sldLayoutId id="2147485505" r:id="rId62"/>
    <p:sldLayoutId id="2147485506" r:id="rId63"/>
    <p:sldLayoutId id="2147485507" r:id="rId64"/>
    <p:sldLayoutId id="2147485508" r:id="rId65"/>
    <p:sldLayoutId id="2147485509" r:id="rId66"/>
    <p:sldLayoutId id="2147485522" r:id="rId67"/>
    <p:sldLayoutId id="2147485493" r:id="rId68"/>
    <p:sldLayoutId id="2147485494" r:id="rId69"/>
    <p:sldLayoutId id="2147485495" r:id="rId70"/>
    <p:sldLayoutId id="2147485496" r:id="rId71"/>
    <p:sldLayoutId id="2147485526"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48.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59.xml"/><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svg"/><Relationship Id="rId7" Type="http://schemas.openxmlformats.org/officeDocument/2006/relationships/image" Target="../media/image54.svg"/><Relationship Id="rId2" Type="http://schemas.openxmlformats.org/officeDocument/2006/relationships/image" Target="../media/image47.png"/><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59.sv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svg"/><Relationship Id="rId10" Type="http://schemas.openxmlformats.org/officeDocument/2006/relationships/image" Target="../media/image67.sv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package" Target="../embeddings/Microsoft_Visio_Drawing.vsdx"/><Relationship Id="rId1" Type="http://schemas.openxmlformats.org/officeDocument/2006/relationships/slideLayout" Target="../slideLayouts/slideLayout15.xml"/><Relationship Id="rId5" Type="http://schemas.openxmlformats.org/officeDocument/2006/relationships/image" Target="../media/image72.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47.png"/><Relationship Id="rId7"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48.sv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microsoft/Azure-Managed-Instance-Link/tree/main/cmdlets"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5.xml"/><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5.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svg"/><Relationship Id="rId7" Type="http://schemas.openxmlformats.org/officeDocument/2006/relationships/image" Target="../media/image48.svg"/><Relationship Id="rId2" Type="http://schemas.openxmlformats.org/officeDocument/2006/relationships/image" Target="../media/image49.png"/><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4.svg"/></Relationships>
</file>

<file path=ppt/slides/_rels/slide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5.xml"/><Relationship Id="rId5" Type="http://schemas.openxmlformats.org/officeDocument/2006/relationships/image" Target="../media/image52.sv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302670"/>
            <a:ext cx="7230872" cy="1231106"/>
          </a:xfrm>
        </p:spPr>
        <p:txBody>
          <a:bodyPr/>
          <a:lstStyle/>
          <a:p>
            <a:r>
              <a:rPr lang="en-US">
                <a:gradFill>
                  <a:gsLst>
                    <a:gs pos="75000">
                      <a:srgbClr val="F4364C"/>
                    </a:gs>
                    <a:gs pos="30000">
                      <a:srgbClr val="0078D4"/>
                    </a:gs>
                    <a:gs pos="99000">
                      <a:srgbClr val="FB7E00"/>
                    </a:gs>
                  </a:gsLst>
                  <a:lin ang="2700000" scaled="0"/>
                </a:gradFill>
              </a:rPr>
              <a:t>Azure SQL Managed Instance</a:t>
            </a:r>
            <a:br>
              <a:rPr lang="en-US">
                <a:gradFill>
                  <a:gsLst>
                    <a:gs pos="75000">
                      <a:srgbClr val="F4364C"/>
                    </a:gs>
                    <a:gs pos="30000">
                      <a:srgbClr val="0078D4"/>
                    </a:gs>
                    <a:gs pos="99000">
                      <a:srgbClr val="FB7E00"/>
                    </a:gs>
                  </a:gsLst>
                  <a:lin ang="2700000" scaled="0"/>
                </a:gradFill>
              </a:rPr>
            </a:br>
            <a:r>
              <a:rPr lang="en-US">
                <a:gradFill>
                  <a:gsLst>
                    <a:gs pos="75000">
                      <a:srgbClr val="F4364C"/>
                    </a:gs>
                    <a:gs pos="30000">
                      <a:srgbClr val="0078D4"/>
                    </a:gs>
                    <a:gs pos="99000">
                      <a:srgbClr val="FB7E00"/>
                    </a:gs>
                  </a:gsLst>
                  <a:lin ang="2700000" scaled="0"/>
                </a:gradFill>
              </a:rPr>
              <a:t>5 years later!</a:t>
            </a:r>
          </a:p>
        </p:txBody>
      </p:sp>
      <p:sp>
        <p:nvSpPr>
          <p:cNvPr id="5" name="Text Placeholder 4"/>
          <p:cNvSpPr>
            <a:spLocks noGrp="1"/>
          </p:cNvSpPr>
          <p:nvPr>
            <p:ph type="body" sz="quarter" idx="12"/>
          </p:nvPr>
        </p:nvSpPr>
        <p:spPr>
          <a:xfrm>
            <a:off x="584200" y="5494020"/>
            <a:ext cx="5801360" cy="430887"/>
          </a:xfrm>
        </p:spPr>
        <p:txBody>
          <a:bodyPr/>
          <a:lstStyle/>
          <a:p>
            <a:r>
              <a:rPr lang="en-US" sz="2800">
                <a:solidFill>
                  <a:srgbClr val="1971C6"/>
                </a:solidFill>
              </a:rPr>
              <a:t>Presenter name</a:t>
            </a:r>
          </a:p>
        </p:txBody>
      </p:sp>
      <p:sp>
        <p:nvSpPr>
          <p:cNvPr id="2" name="Text Placeholder 4">
            <a:extLst>
              <a:ext uri="{FF2B5EF4-FFF2-40B4-BE49-F238E27FC236}">
                <a16:creationId xmlns:a16="http://schemas.microsoft.com/office/drawing/2014/main" id="{01C52FAB-02C7-1CB5-1E48-BFB6508420A5}"/>
              </a:ext>
            </a:extLst>
          </p:cNvPr>
          <p:cNvSpPr txBox="1">
            <a:spLocks/>
          </p:cNvSpPr>
          <p:nvPr/>
        </p:nvSpPr>
        <p:spPr>
          <a:xfrm>
            <a:off x="584200" y="5924907"/>
            <a:ext cx="4978400"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solidFill>
                  <a:srgbClr val="1971C6"/>
                </a:solidFill>
              </a:rPr>
              <a:t>Company &amp; title</a:t>
            </a:r>
          </a:p>
        </p:txBody>
      </p:sp>
      <p:sp>
        <p:nvSpPr>
          <p:cNvPr id="8" name="TextBox 7">
            <a:extLst>
              <a:ext uri="{FF2B5EF4-FFF2-40B4-BE49-F238E27FC236}">
                <a16:creationId xmlns:a16="http://schemas.microsoft.com/office/drawing/2014/main" id="{F7C8E641-26EC-2EBA-6FBA-A804F4737D45}"/>
              </a:ext>
            </a:extLst>
          </p:cNvPr>
          <p:cNvSpPr txBox="1"/>
          <p:nvPr/>
        </p:nvSpPr>
        <p:spPr>
          <a:xfrm>
            <a:off x="8450582" y="2256503"/>
            <a:ext cx="3157218" cy="707886"/>
          </a:xfrm>
          <a:prstGeom prst="rect">
            <a:avLst/>
          </a:prstGeom>
          <a:noFill/>
        </p:spPr>
        <p:txBody>
          <a:bodyPr wrap="square">
            <a:spAutoFit/>
          </a:bodyPr>
          <a:lstStyle/>
          <a:p>
            <a:pPr algn="r" defTabSz="932742">
              <a:spcBef>
                <a:spcPct val="0"/>
              </a:spcBef>
            </a:pPr>
            <a:r>
              <a:rPr lang="en-US" sz="4000" spc="-50">
                <a:ln w="3175">
                  <a:noFill/>
                </a:ln>
                <a:gradFill>
                  <a:gsLst>
                    <a:gs pos="100000">
                      <a:srgbClr val="F4364C"/>
                    </a:gs>
                    <a:gs pos="0">
                      <a:srgbClr val="FB7E00"/>
                    </a:gs>
                  </a:gsLst>
                  <a:lin ang="2700000" scaled="0"/>
                </a:gradFill>
                <a:latin typeface="+mj-lt"/>
                <a:cs typeface="Segoe UI" panose="020B0502040204020203" pitchFamily="34" charset="0"/>
              </a:rPr>
              <a:t>Dec 2023</a:t>
            </a:r>
          </a:p>
        </p:txBody>
      </p:sp>
      <p:sp>
        <p:nvSpPr>
          <p:cNvPr id="9" name="Oval 8">
            <a:extLst>
              <a:ext uri="{FF2B5EF4-FFF2-40B4-BE49-F238E27FC236}">
                <a16:creationId xmlns:a16="http://schemas.microsoft.com/office/drawing/2014/main" id="{F525392F-CDFA-B6FF-1D83-4BFB567FE6FF}"/>
              </a:ext>
            </a:extLst>
          </p:cNvPr>
          <p:cNvSpPr/>
          <p:nvPr/>
        </p:nvSpPr>
        <p:spPr bwMode="auto">
          <a:xfrm>
            <a:off x="584200" y="3898345"/>
            <a:ext cx="1231105" cy="1231105"/>
          </a:xfrm>
          <a:prstGeom prst="ellipse">
            <a:avLst/>
          </a:prstGeom>
          <a:noFill/>
          <a:ln w="47625">
            <a:gradFill>
              <a:gsLst>
                <a:gs pos="0">
                  <a:srgbClr val="0078D4"/>
                </a:gs>
                <a:gs pos="56000">
                  <a:srgbClr val="F4384A"/>
                </a:gs>
                <a:gs pos="100000">
                  <a:srgbClr val="FA7906"/>
                </a:gs>
              </a:gsLst>
              <a:lin ang="18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715897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D3482DFF-2557-124B-C9BE-4656AAAF817B}"/>
              </a:ext>
              <a:ext uri="{C183D7F6-B498-43B3-948B-1728B52AA6E4}">
                <adec:decorative xmlns:adec="http://schemas.microsoft.com/office/drawing/2017/decorative" val="1"/>
              </a:ext>
            </a:extLst>
          </p:cNvPr>
          <p:cNvSpPr/>
          <p:nvPr/>
        </p:nvSpPr>
        <p:spPr bwMode="auto">
          <a:xfrm>
            <a:off x="6308102" y="1638543"/>
            <a:ext cx="3606806" cy="4114076"/>
          </a:xfrm>
          <a:prstGeom prst="roundRect">
            <a:avLst>
              <a:gd name="adj" fmla="val 9717"/>
            </a:avLst>
          </a:prstGeom>
          <a:gradFill>
            <a:gsLst>
              <a:gs pos="0">
                <a:srgbClr val="8661C5">
                  <a:alpha val="50000"/>
                </a:srgbClr>
              </a:gs>
              <a:gs pos="50000">
                <a:srgbClr val="8661C5">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 name="Rounded Rectangle 5">
            <a:extLst>
              <a:ext uri="{FF2B5EF4-FFF2-40B4-BE49-F238E27FC236}">
                <a16:creationId xmlns:a16="http://schemas.microsoft.com/office/drawing/2014/main" id="{B6ADAB7B-AEEA-D9CE-EC48-BC354C8BB797}"/>
              </a:ext>
              <a:ext uri="{C183D7F6-B498-43B3-948B-1728B52AA6E4}">
                <adec:decorative xmlns:adec="http://schemas.microsoft.com/office/drawing/2017/decorative" val="1"/>
              </a:ext>
            </a:extLst>
          </p:cNvPr>
          <p:cNvSpPr/>
          <p:nvPr/>
        </p:nvSpPr>
        <p:spPr bwMode="auto">
          <a:xfrm>
            <a:off x="2277092" y="1638543"/>
            <a:ext cx="3606806" cy="4114076"/>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Service tiers</a:t>
            </a:r>
          </a:p>
        </p:txBody>
      </p:sp>
      <p:sp>
        <p:nvSpPr>
          <p:cNvPr id="7" name="Freeform 182">
            <a:extLst>
              <a:ext uri="{FF2B5EF4-FFF2-40B4-BE49-F238E27FC236}">
                <a16:creationId xmlns:a16="http://schemas.microsoft.com/office/drawing/2014/main" id="{E4D51E7C-F2E7-A6FD-4CE8-5B7266899F86}"/>
              </a:ext>
            </a:extLst>
          </p:cNvPr>
          <p:cNvSpPr/>
          <p:nvPr/>
        </p:nvSpPr>
        <p:spPr bwMode="auto">
          <a:xfrm>
            <a:off x="3919691" y="5118196"/>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P</a:t>
            </a:r>
          </a:p>
        </p:txBody>
      </p:sp>
      <p:sp>
        <p:nvSpPr>
          <p:cNvPr id="8" name="Freeform 182">
            <a:extLst>
              <a:ext uri="{FF2B5EF4-FFF2-40B4-BE49-F238E27FC236}">
                <a16:creationId xmlns:a16="http://schemas.microsoft.com/office/drawing/2014/main" id="{EE17C6AB-D960-82CB-664A-AA4803A5F011}"/>
              </a:ext>
            </a:extLst>
          </p:cNvPr>
          <p:cNvSpPr/>
          <p:nvPr/>
        </p:nvSpPr>
        <p:spPr bwMode="auto">
          <a:xfrm>
            <a:off x="7354064"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P</a:t>
            </a:r>
          </a:p>
        </p:txBody>
      </p:sp>
      <p:sp>
        <p:nvSpPr>
          <p:cNvPr id="9" name="Freeform 182">
            <a:extLst>
              <a:ext uri="{FF2B5EF4-FFF2-40B4-BE49-F238E27FC236}">
                <a16:creationId xmlns:a16="http://schemas.microsoft.com/office/drawing/2014/main" id="{D765183B-956F-EE24-FBEA-48A2EFC57FCF}"/>
              </a:ext>
            </a:extLst>
          </p:cNvPr>
          <p:cNvSpPr/>
          <p:nvPr/>
        </p:nvSpPr>
        <p:spPr bwMode="auto">
          <a:xfrm>
            <a:off x="7748941"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S</a:t>
            </a:r>
          </a:p>
        </p:txBody>
      </p:sp>
      <p:sp>
        <p:nvSpPr>
          <p:cNvPr id="10" name="Freeform 182">
            <a:extLst>
              <a:ext uri="{FF2B5EF4-FFF2-40B4-BE49-F238E27FC236}">
                <a16:creationId xmlns:a16="http://schemas.microsoft.com/office/drawing/2014/main" id="{41652908-F440-9761-5286-1321D4C1DF48}"/>
              </a:ext>
            </a:extLst>
          </p:cNvPr>
          <p:cNvSpPr/>
          <p:nvPr/>
        </p:nvSpPr>
        <p:spPr bwMode="auto">
          <a:xfrm>
            <a:off x="8137189"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S</a:t>
            </a:r>
          </a:p>
        </p:txBody>
      </p:sp>
      <p:sp>
        <p:nvSpPr>
          <p:cNvPr id="11" name="Freeform 182">
            <a:extLst>
              <a:ext uri="{FF2B5EF4-FFF2-40B4-BE49-F238E27FC236}">
                <a16:creationId xmlns:a16="http://schemas.microsoft.com/office/drawing/2014/main" id="{479A9D62-70E7-6265-B6D8-3760AB913470}"/>
              </a:ext>
            </a:extLst>
          </p:cNvPr>
          <p:cNvSpPr/>
          <p:nvPr/>
        </p:nvSpPr>
        <p:spPr bwMode="auto">
          <a:xfrm>
            <a:off x="8525437"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4364C"/>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12" name="Rectangle: Rounded Corners 11">
            <a:extLst>
              <a:ext uri="{FF2B5EF4-FFF2-40B4-BE49-F238E27FC236}">
                <a16:creationId xmlns:a16="http://schemas.microsoft.com/office/drawing/2014/main" id="{870C8F42-AAE0-58E1-29FF-0E1198F98699}"/>
              </a:ext>
            </a:extLst>
          </p:cNvPr>
          <p:cNvSpPr/>
          <p:nvPr/>
        </p:nvSpPr>
        <p:spPr bwMode="auto">
          <a:xfrm>
            <a:off x="2363313" y="1853988"/>
            <a:ext cx="3434373" cy="676498"/>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General purpose</a:t>
            </a:r>
          </a:p>
        </p:txBody>
      </p:sp>
      <p:sp>
        <p:nvSpPr>
          <p:cNvPr id="13" name="Rectangle: Rounded Corners 12">
            <a:extLst>
              <a:ext uri="{FF2B5EF4-FFF2-40B4-BE49-F238E27FC236}">
                <a16:creationId xmlns:a16="http://schemas.microsoft.com/office/drawing/2014/main" id="{00B0CD56-CA1E-D4B2-CB39-1469247C1905}"/>
              </a:ext>
            </a:extLst>
          </p:cNvPr>
          <p:cNvSpPr/>
          <p:nvPr/>
        </p:nvSpPr>
        <p:spPr bwMode="auto">
          <a:xfrm>
            <a:off x="6404106" y="1840671"/>
            <a:ext cx="3434365" cy="670359"/>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Business critical</a:t>
            </a:r>
          </a:p>
        </p:txBody>
      </p:sp>
      <p:sp>
        <p:nvSpPr>
          <p:cNvPr id="16" name="TextBox 15">
            <a:extLst>
              <a:ext uri="{FF2B5EF4-FFF2-40B4-BE49-F238E27FC236}">
                <a16:creationId xmlns:a16="http://schemas.microsoft.com/office/drawing/2014/main" id="{62DB5CAB-6111-2369-DF75-AFF691CE5BF4}"/>
              </a:ext>
            </a:extLst>
          </p:cNvPr>
          <p:cNvSpPr txBox="1"/>
          <p:nvPr/>
        </p:nvSpPr>
        <p:spPr>
          <a:xfrm>
            <a:off x="2637832" y="4123845"/>
            <a:ext cx="2865747" cy="1231106"/>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Built-in HA</a:t>
            </a:r>
          </a:p>
          <a:p>
            <a:pPr algn="ctr" defTabSz="914400">
              <a:defRPr/>
            </a:pPr>
            <a:endParaRPr lang="en-US" sz="2000">
              <a:solidFill>
                <a:srgbClr val="0078D4"/>
              </a:solidFill>
              <a:latin typeface="Segoe UI"/>
              <a:cs typeface="Arial" panose="020B0604020202020204" pitchFamily="34" charset="0"/>
            </a:endParaRPr>
          </a:p>
        </p:txBody>
      </p:sp>
      <p:sp>
        <p:nvSpPr>
          <p:cNvPr id="17" name="TextBox 16">
            <a:extLst>
              <a:ext uri="{FF2B5EF4-FFF2-40B4-BE49-F238E27FC236}">
                <a16:creationId xmlns:a16="http://schemas.microsoft.com/office/drawing/2014/main" id="{2CEACFE3-CCD3-4F58-ADBA-5A93127DD942}"/>
              </a:ext>
            </a:extLst>
          </p:cNvPr>
          <p:cNvSpPr txBox="1"/>
          <p:nvPr/>
        </p:nvSpPr>
        <p:spPr>
          <a:xfrm>
            <a:off x="6587613" y="4087158"/>
            <a:ext cx="3099151" cy="923330"/>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In-memory OLTP</a:t>
            </a:r>
            <a:endParaRPr lang="en-US" sz="1600">
              <a:solidFill>
                <a:srgbClr val="0078D4"/>
              </a:solidFill>
              <a:latin typeface="Segoe UI"/>
              <a:cs typeface="Arial" panose="020B0604020202020204" pitchFamily="34" charset="0"/>
            </a:endParaRPr>
          </a:p>
        </p:txBody>
      </p:sp>
      <p:sp>
        <p:nvSpPr>
          <p:cNvPr id="20" name="TextBox 19">
            <a:extLst>
              <a:ext uri="{FF2B5EF4-FFF2-40B4-BE49-F238E27FC236}">
                <a16:creationId xmlns:a16="http://schemas.microsoft.com/office/drawing/2014/main" id="{39E1DCB2-A2A0-DFDA-F048-B16C6D7A6A86}"/>
              </a:ext>
            </a:extLst>
          </p:cNvPr>
          <p:cNvSpPr txBox="1"/>
          <p:nvPr/>
        </p:nvSpPr>
        <p:spPr>
          <a:xfrm>
            <a:off x="4275181" y="5239763"/>
            <a:ext cx="557845" cy="307777"/>
          </a:xfrm>
          <a:prstGeom prst="rect">
            <a:avLst/>
          </a:prstGeom>
          <a:noFill/>
        </p:spPr>
        <p:txBody>
          <a:bodyPr wrap="none" lIns="0" tIns="0" rIns="0" bIns="0" rtlCol="0">
            <a:spAutoFit/>
          </a:bodyPr>
          <a:lstStyle/>
          <a:p>
            <a:pPr defTabSz="914400">
              <a:defRPr/>
            </a:pPr>
            <a:r>
              <a:rPr lang="en-US" sz="2000">
                <a:solidFill>
                  <a:srgbClr val="0078D4"/>
                </a:solidFill>
                <a:latin typeface="Segoe UI"/>
                <a:cs typeface="Arial" panose="020B0604020202020204" pitchFamily="34" charset="0"/>
              </a:rPr>
              <a:t>16TB</a:t>
            </a:r>
          </a:p>
        </p:txBody>
      </p:sp>
      <p:sp>
        <p:nvSpPr>
          <p:cNvPr id="21" name="TextBox 20">
            <a:extLst>
              <a:ext uri="{FF2B5EF4-FFF2-40B4-BE49-F238E27FC236}">
                <a16:creationId xmlns:a16="http://schemas.microsoft.com/office/drawing/2014/main" id="{BE549FAF-F663-BE2B-441A-D5B443B78173}"/>
              </a:ext>
            </a:extLst>
          </p:cNvPr>
          <p:cNvSpPr txBox="1"/>
          <p:nvPr/>
        </p:nvSpPr>
        <p:spPr>
          <a:xfrm>
            <a:off x="8938981" y="5205313"/>
            <a:ext cx="557845" cy="307777"/>
          </a:xfrm>
          <a:prstGeom prst="rect">
            <a:avLst/>
          </a:prstGeom>
          <a:noFill/>
        </p:spPr>
        <p:txBody>
          <a:bodyPr wrap="none" lIns="0" tIns="0" rIns="0" bIns="0" rtlCol="0">
            <a:spAutoFit/>
          </a:bodyPr>
          <a:lstStyle/>
          <a:p>
            <a:pPr defTabSz="914400">
              <a:defRPr/>
            </a:pPr>
            <a:r>
              <a:rPr lang="en-US" sz="2000">
                <a:solidFill>
                  <a:srgbClr val="0078D4"/>
                </a:solidFill>
                <a:latin typeface="Segoe UI"/>
                <a:cs typeface="Arial" panose="020B0604020202020204" pitchFamily="34" charset="0"/>
              </a:rPr>
              <a:t>16TB</a:t>
            </a:r>
          </a:p>
        </p:txBody>
      </p:sp>
      <p:sp>
        <p:nvSpPr>
          <p:cNvPr id="22" name="Rectangle 21">
            <a:extLst>
              <a:ext uri="{FF2B5EF4-FFF2-40B4-BE49-F238E27FC236}">
                <a16:creationId xmlns:a16="http://schemas.microsoft.com/office/drawing/2014/main" id="{BF7EB69D-3575-6F11-A912-290DAB2AB1EC}"/>
              </a:ext>
            </a:extLst>
          </p:cNvPr>
          <p:cNvSpPr/>
          <p:nvPr/>
        </p:nvSpPr>
        <p:spPr bwMode="auto">
          <a:xfrm>
            <a:off x="2530392"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C8ABC1C3-3F21-6962-8DD6-F54D8FC80394}"/>
              </a:ext>
            </a:extLst>
          </p:cNvPr>
          <p:cNvSpPr/>
          <p:nvPr/>
        </p:nvSpPr>
        <p:spPr bwMode="auto">
          <a:xfrm>
            <a:off x="6413899"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7262AEB3-2D8D-FF6A-6CAA-B9E086DA81BB}"/>
              </a:ext>
            </a:extLst>
          </p:cNvPr>
          <p:cNvSpPr txBox="1"/>
          <p:nvPr/>
        </p:nvSpPr>
        <p:spPr>
          <a:xfrm>
            <a:off x="6487467" y="2601735"/>
            <a:ext cx="3341220" cy="101566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 l</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ow latency,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extremely</a:t>
            </a:r>
            <a:r>
              <a:rPr lang="en-US" sz="2000" kern="0">
                <a:solidFill>
                  <a:srgbClr val="0078D4"/>
                </a:solidFill>
                <a:latin typeface="Segoe UI Semibold" panose="020B0702040204020203" pitchFamily="34" charset="0"/>
                <a:cs typeface="Segoe UI Semibold" panose="020B0702040204020203" pitchFamily="34" charset="0"/>
              </a:rPr>
              <a:t> </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fast recovery,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and a readable secondary.</a:t>
            </a:r>
          </a:p>
        </p:txBody>
      </p:sp>
      <p:sp>
        <p:nvSpPr>
          <p:cNvPr id="26" name="TextBox 25">
            <a:extLst>
              <a:ext uri="{FF2B5EF4-FFF2-40B4-BE49-F238E27FC236}">
                <a16:creationId xmlns:a16="http://schemas.microsoft.com/office/drawing/2014/main" id="{70F99870-EFE5-7A19-5E0A-F72B5CF8A378}"/>
              </a:ext>
            </a:extLst>
          </p:cNvPr>
          <p:cNvSpPr txBox="1"/>
          <p:nvPr/>
        </p:nvSpPr>
        <p:spPr>
          <a:xfrm>
            <a:off x="2456466" y="2606118"/>
            <a:ext cx="3341220" cy="70788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a:t>
            </a:r>
            <a:br>
              <a:rPr lang="en-US" sz="2000" kern="0">
                <a:solidFill>
                  <a:srgbClr val="0078D4"/>
                </a:solidFill>
                <a:latin typeface="Segoe UI Semibold" panose="020B0702040204020203" pitchFamily="34" charset="0"/>
                <a:cs typeface="Segoe UI Semibold" panose="020B0702040204020203" pitchFamily="34" charset="0"/>
              </a:rPr>
            </a:br>
            <a:r>
              <a:rPr lang="en-US" sz="2000" kern="0">
                <a:solidFill>
                  <a:srgbClr val="0078D4"/>
                </a:solidFill>
                <a:latin typeface="Segoe UI Semibold" panose="020B0702040204020203" pitchFamily="34" charset="0"/>
                <a:cs typeface="Segoe UI Semibold" panose="020B0702040204020203" pitchFamily="34" charset="0"/>
              </a:rPr>
              <a:t>most business workloads.</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1020DBD8-FB93-D5C7-16F5-15AC4C14A1B0}"/>
              </a:ext>
            </a:extLst>
          </p:cNvPr>
          <p:cNvSpPr txBox="1"/>
          <p:nvPr/>
        </p:nvSpPr>
        <p:spPr>
          <a:xfrm>
            <a:off x="6321938" y="3686404"/>
            <a:ext cx="3592970"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Local SSD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43F79B7F-02F6-ADA8-58AB-E68F0F21062A}"/>
              </a:ext>
            </a:extLst>
          </p:cNvPr>
          <p:cNvSpPr txBox="1"/>
          <p:nvPr/>
        </p:nvSpPr>
        <p:spPr>
          <a:xfrm>
            <a:off x="2284773" y="3686404"/>
            <a:ext cx="3599125"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Remote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5097485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D3482DFF-2557-124B-C9BE-4656AAAF817B}"/>
              </a:ext>
              <a:ext uri="{C183D7F6-B498-43B3-948B-1728B52AA6E4}">
                <adec:decorative xmlns:adec="http://schemas.microsoft.com/office/drawing/2017/decorative" val="1"/>
              </a:ext>
            </a:extLst>
          </p:cNvPr>
          <p:cNvSpPr/>
          <p:nvPr/>
        </p:nvSpPr>
        <p:spPr bwMode="auto">
          <a:xfrm>
            <a:off x="6308102" y="1638543"/>
            <a:ext cx="3606806" cy="4114076"/>
          </a:xfrm>
          <a:prstGeom prst="roundRect">
            <a:avLst>
              <a:gd name="adj" fmla="val 9717"/>
            </a:avLst>
          </a:prstGeom>
          <a:gradFill>
            <a:gsLst>
              <a:gs pos="0">
                <a:srgbClr val="8661C5">
                  <a:alpha val="50000"/>
                </a:srgbClr>
              </a:gs>
              <a:gs pos="50000">
                <a:srgbClr val="8661C5">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 name="Rounded Rectangle 5">
            <a:extLst>
              <a:ext uri="{FF2B5EF4-FFF2-40B4-BE49-F238E27FC236}">
                <a16:creationId xmlns:a16="http://schemas.microsoft.com/office/drawing/2014/main" id="{B6ADAB7B-AEEA-D9CE-EC48-BC354C8BB797}"/>
              </a:ext>
              <a:ext uri="{C183D7F6-B498-43B3-948B-1728B52AA6E4}">
                <adec:decorative xmlns:adec="http://schemas.microsoft.com/office/drawing/2017/decorative" val="1"/>
              </a:ext>
            </a:extLst>
          </p:cNvPr>
          <p:cNvSpPr/>
          <p:nvPr/>
        </p:nvSpPr>
        <p:spPr bwMode="auto">
          <a:xfrm>
            <a:off x="2277092" y="1638543"/>
            <a:ext cx="3606806" cy="4114076"/>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Service tiers</a:t>
            </a:r>
          </a:p>
        </p:txBody>
      </p:sp>
      <p:sp>
        <p:nvSpPr>
          <p:cNvPr id="7" name="Freeform 182">
            <a:extLst>
              <a:ext uri="{FF2B5EF4-FFF2-40B4-BE49-F238E27FC236}">
                <a16:creationId xmlns:a16="http://schemas.microsoft.com/office/drawing/2014/main" id="{E4D51E7C-F2E7-A6FD-4CE8-5B7266899F86}"/>
              </a:ext>
            </a:extLst>
          </p:cNvPr>
          <p:cNvSpPr/>
          <p:nvPr/>
        </p:nvSpPr>
        <p:spPr bwMode="auto">
          <a:xfrm>
            <a:off x="3919691" y="5118196"/>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P</a:t>
            </a:r>
          </a:p>
        </p:txBody>
      </p:sp>
      <p:sp>
        <p:nvSpPr>
          <p:cNvPr id="8" name="Freeform 182">
            <a:extLst>
              <a:ext uri="{FF2B5EF4-FFF2-40B4-BE49-F238E27FC236}">
                <a16:creationId xmlns:a16="http://schemas.microsoft.com/office/drawing/2014/main" id="{EE17C6AB-D960-82CB-664A-AA4803A5F011}"/>
              </a:ext>
            </a:extLst>
          </p:cNvPr>
          <p:cNvSpPr/>
          <p:nvPr/>
        </p:nvSpPr>
        <p:spPr bwMode="auto">
          <a:xfrm>
            <a:off x="7354064"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P</a:t>
            </a:r>
          </a:p>
        </p:txBody>
      </p:sp>
      <p:sp>
        <p:nvSpPr>
          <p:cNvPr id="9" name="Freeform 182">
            <a:extLst>
              <a:ext uri="{FF2B5EF4-FFF2-40B4-BE49-F238E27FC236}">
                <a16:creationId xmlns:a16="http://schemas.microsoft.com/office/drawing/2014/main" id="{D765183B-956F-EE24-FBEA-48A2EFC57FCF}"/>
              </a:ext>
            </a:extLst>
          </p:cNvPr>
          <p:cNvSpPr/>
          <p:nvPr/>
        </p:nvSpPr>
        <p:spPr bwMode="auto">
          <a:xfrm>
            <a:off x="7748941"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S</a:t>
            </a:r>
          </a:p>
        </p:txBody>
      </p:sp>
      <p:sp>
        <p:nvSpPr>
          <p:cNvPr id="10" name="Freeform 182">
            <a:extLst>
              <a:ext uri="{FF2B5EF4-FFF2-40B4-BE49-F238E27FC236}">
                <a16:creationId xmlns:a16="http://schemas.microsoft.com/office/drawing/2014/main" id="{41652908-F440-9761-5286-1321D4C1DF48}"/>
              </a:ext>
            </a:extLst>
          </p:cNvPr>
          <p:cNvSpPr/>
          <p:nvPr/>
        </p:nvSpPr>
        <p:spPr bwMode="auto">
          <a:xfrm>
            <a:off x="8137189"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S</a:t>
            </a:r>
          </a:p>
        </p:txBody>
      </p:sp>
      <p:sp>
        <p:nvSpPr>
          <p:cNvPr id="11" name="Freeform 182">
            <a:extLst>
              <a:ext uri="{FF2B5EF4-FFF2-40B4-BE49-F238E27FC236}">
                <a16:creationId xmlns:a16="http://schemas.microsoft.com/office/drawing/2014/main" id="{479A9D62-70E7-6265-B6D8-3760AB913470}"/>
              </a:ext>
            </a:extLst>
          </p:cNvPr>
          <p:cNvSpPr/>
          <p:nvPr/>
        </p:nvSpPr>
        <p:spPr bwMode="auto">
          <a:xfrm>
            <a:off x="8525437"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4364C"/>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12" name="Rectangle: Rounded Corners 11">
            <a:extLst>
              <a:ext uri="{FF2B5EF4-FFF2-40B4-BE49-F238E27FC236}">
                <a16:creationId xmlns:a16="http://schemas.microsoft.com/office/drawing/2014/main" id="{870C8F42-AAE0-58E1-29FF-0E1198F98699}"/>
              </a:ext>
            </a:extLst>
          </p:cNvPr>
          <p:cNvSpPr/>
          <p:nvPr/>
        </p:nvSpPr>
        <p:spPr bwMode="auto">
          <a:xfrm>
            <a:off x="2363313" y="1853988"/>
            <a:ext cx="3434373" cy="676498"/>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General purpose</a:t>
            </a:r>
          </a:p>
        </p:txBody>
      </p:sp>
      <p:sp>
        <p:nvSpPr>
          <p:cNvPr id="13" name="Rectangle: Rounded Corners 12">
            <a:extLst>
              <a:ext uri="{FF2B5EF4-FFF2-40B4-BE49-F238E27FC236}">
                <a16:creationId xmlns:a16="http://schemas.microsoft.com/office/drawing/2014/main" id="{00B0CD56-CA1E-D4B2-CB39-1469247C1905}"/>
              </a:ext>
            </a:extLst>
          </p:cNvPr>
          <p:cNvSpPr/>
          <p:nvPr/>
        </p:nvSpPr>
        <p:spPr bwMode="auto">
          <a:xfrm>
            <a:off x="6404106" y="1840671"/>
            <a:ext cx="3434365" cy="670359"/>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Business critical</a:t>
            </a:r>
          </a:p>
        </p:txBody>
      </p:sp>
      <p:sp>
        <p:nvSpPr>
          <p:cNvPr id="16" name="TextBox 15">
            <a:extLst>
              <a:ext uri="{FF2B5EF4-FFF2-40B4-BE49-F238E27FC236}">
                <a16:creationId xmlns:a16="http://schemas.microsoft.com/office/drawing/2014/main" id="{62DB5CAB-6111-2369-DF75-AFF691CE5BF4}"/>
              </a:ext>
            </a:extLst>
          </p:cNvPr>
          <p:cNvSpPr txBox="1"/>
          <p:nvPr/>
        </p:nvSpPr>
        <p:spPr>
          <a:xfrm>
            <a:off x="2637832" y="4123845"/>
            <a:ext cx="2865747" cy="1231106"/>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Built-in HA</a:t>
            </a:r>
          </a:p>
          <a:p>
            <a:pPr algn="ctr" defTabSz="914400">
              <a:defRPr/>
            </a:pPr>
            <a:endParaRPr lang="en-US" sz="2000">
              <a:solidFill>
                <a:srgbClr val="0078D4"/>
              </a:solidFill>
              <a:latin typeface="Segoe UI"/>
              <a:cs typeface="Arial" panose="020B0604020202020204" pitchFamily="34" charset="0"/>
            </a:endParaRPr>
          </a:p>
        </p:txBody>
      </p:sp>
      <p:sp>
        <p:nvSpPr>
          <p:cNvPr id="17" name="TextBox 16">
            <a:extLst>
              <a:ext uri="{FF2B5EF4-FFF2-40B4-BE49-F238E27FC236}">
                <a16:creationId xmlns:a16="http://schemas.microsoft.com/office/drawing/2014/main" id="{2CEACFE3-CCD3-4F58-ADBA-5A93127DD942}"/>
              </a:ext>
            </a:extLst>
          </p:cNvPr>
          <p:cNvSpPr txBox="1"/>
          <p:nvPr/>
        </p:nvSpPr>
        <p:spPr>
          <a:xfrm>
            <a:off x="6587613" y="4087158"/>
            <a:ext cx="3099151" cy="923330"/>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In-memory OLTP</a:t>
            </a:r>
            <a:endParaRPr lang="en-US" sz="1600">
              <a:solidFill>
                <a:srgbClr val="0078D4"/>
              </a:solidFill>
              <a:latin typeface="Segoe UI"/>
              <a:cs typeface="Arial" panose="020B0604020202020204" pitchFamily="34" charset="0"/>
            </a:endParaRPr>
          </a:p>
        </p:txBody>
      </p:sp>
      <p:sp>
        <p:nvSpPr>
          <p:cNvPr id="20" name="TextBox 19">
            <a:extLst>
              <a:ext uri="{FF2B5EF4-FFF2-40B4-BE49-F238E27FC236}">
                <a16:creationId xmlns:a16="http://schemas.microsoft.com/office/drawing/2014/main" id="{39E1DCB2-A2A0-DFDA-F048-B16C6D7A6A86}"/>
              </a:ext>
            </a:extLst>
          </p:cNvPr>
          <p:cNvSpPr txBox="1"/>
          <p:nvPr/>
        </p:nvSpPr>
        <p:spPr>
          <a:xfrm>
            <a:off x="4275181" y="5239763"/>
            <a:ext cx="557845" cy="307777"/>
          </a:xfrm>
          <a:prstGeom prst="rect">
            <a:avLst/>
          </a:prstGeom>
          <a:noFill/>
        </p:spPr>
        <p:txBody>
          <a:bodyPr wrap="none" lIns="0" tIns="0" rIns="0" bIns="0" rtlCol="0">
            <a:spAutoFit/>
          </a:bodyPr>
          <a:lstStyle/>
          <a:p>
            <a:pPr defTabSz="914400">
              <a:defRPr/>
            </a:pPr>
            <a:r>
              <a:rPr lang="en-US" sz="2000">
                <a:solidFill>
                  <a:srgbClr val="0078D4"/>
                </a:solidFill>
                <a:latin typeface="Segoe UI"/>
                <a:cs typeface="Arial" panose="020B0604020202020204" pitchFamily="34" charset="0"/>
              </a:rPr>
              <a:t>16TB</a:t>
            </a:r>
          </a:p>
        </p:txBody>
      </p:sp>
      <p:sp>
        <p:nvSpPr>
          <p:cNvPr id="21" name="TextBox 20">
            <a:extLst>
              <a:ext uri="{FF2B5EF4-FFF2-40B4-BE49-F238E27FC236}">
                <a16:creationId xmlns:a16="http://schemas.microsoft.com/office/drawing/2014/main" id="{BE549FAF-F663-BE2B-441A-D5B443B78173}"/>
              </a:ext>
            </a:extLst>
          </p:cNvPr>
          <p:cNvSpPr txBox="1"/>
          <p:nvPr/>
        </p:nvSpPr>
        <p:spPr>
          <a:xfrm>
            <a:off x="8938981" y="5205313"/>
            <a:ext cx="557845" cy="307777"/>
          </a:xfrm>
          <a:prstGeom prst="rect">
            <a:avLst/>
          </a:prstGeom>
          <a:noFill/>
        </p:spPr>
        <p:txBody>
          <a:bodyPr wrap="none" lIns="0" tIns="0" rIns="0" bIns="0" rtlCol="0">
            <a:spAutoFit/>
          </a:bodyPr>
          <a:lstStyle/>
          <a:p>
            <a:pPr defTabSz="914400">
              <a:defRPr/>
            </a:pPr>
            <a:r>
              <a:rPr lang="en-US" sz="2000">
                <a:solidFill>
                  <a:srgbClr val="0078D4"/>
                </a:solidFill>
                <a:latin typeface="Segoe UI"/>
                <a:cs typeface="Arial" panose="020B0604020202020204" pitchFamily="34" charset="0"/>
              </a:rPr>
              <a:t>16TB</a:t>
            </a:r>
          </a:p>
        </p:txBody>
      </p:sp>
      <p:sp>
        <p:nvSpPr>
          <p:cNvPr id="22" name="Rectangle 21">
            <a:extLst>
              <a:ext uri="{FF2B5EF4-FFF2-40B4-BE49-F238E27FC236}">
                <a16:creationId xmlns:a16="http://schemas.microsoft.com/office/drawing/2014/main" id="{BF7EB69D-3575-6F11-A912-290DAB2AB1EC}"/>
              </a:ext>
            </a:extLst>
          </p:cNvPr>
          <p:cNvSpPr/>
          <p:nvPr/>
        </p:nvSpPr>
        <p:spPr bwMode="auto">
          <a:xfrm>
            <a:off x="2530392"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C8ABC1C3-3F21-6962-8DD6-F54D8FC80394}"/>
              </a:ext>
            </a:extLst>
          </p:cNvPr>
          <p:cNvSpPr/>
          <p:nvPr/>
        </p:nvSpPr>
        <p:spPr bwMode="auto">
          <a:xfrm>
            <a:off x="6413899"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7262AEB3-2D8D-FF6A-6CAA-B9E086DA81BB}"/>
              </a:ext>
            </a:extLst>
          </p:cNvPr>
          <p:cNvSpPr txBox="1"/>
          <p:nvPr/>
        </p:nvSpPr>
        <p:spPr>
          <a:xfrm>
            <a:off x="6487467" y="2601735"/>
            <a:ext cx="3341220" cy="101566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 l</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ow latency,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extremely</a:t>
            </a:r>
            <a:r>
              <a:rPr lang="en-US" sz="2000" kern="0">
                <a:solidFill>
                  <a:srgbClr val="0078D4"/>
                </a:solidFill>
                <a:latin typeface="Segoe UI Semibold" panose="020B0702040204020203" pitchFamily="34" charset="0"/>
                <a:cs typeface="Segoe UI Semibold" panose="020B0702040204020203" pitchFamily="34" charset="0"/>
              </a:rPr>
              <a:t> </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fast recovery,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and a readable secondary.</a:t>
            </a:r>
          </a:p>
        </p:txBody>
      </p:sp>
      <p:sp>
        <p:nvSpPr>
          <p:cNvPr id="26" name="TextBox 25">
            <a:extLst>
              <a:ext uri="{FF2B5EF4-FFF2-40B4-BE49-F238E27FC236}">
                <a16:creationId xmlns:a16="http://schemas.microsoft.com/office/drawing/2014/main" id="{70F99870-EFE5-7A19-5E0A-F72B5CF8A378}"/>
              </a:ext>
            </a:extLst>
          </p:cNvPr>
          <p:cNvSpPr txBox="1"/>
          <p:nvPr/>
        </p:nvSpPr>
        <p:spPr>
          <a:xfrm>
            <a:off x="2456466" y="2606118"/>
            <a:ext cx="3341220" cy="70788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a:t>
            </a:r>
            <a:br>
              <a:rPr lang="en-US" sz="2000" kern="0">
                <a:solidFill>
                  <a:srgbClr val="0078D4"/>
                </a:solidFill>
                <a:latin typeface="Segoe UI Semibold" panose="020B0702040204020203" pitchFamily="34" charset="0"/>
                <a:cs typeface="Segoe UI Semibold" panose="020B0702040204020203" pitchFamily="34" charset="0"/>
              </a:rPr>
            </a:br>
            <a:r>
              <a:rPr lang="en-US" sz="2000" kern="0">
                <a:solidFill>
                  <a:srgbClr val="0078D4"/>
                </a:solidFill>
                <a:latin typeface="Segoe UI Semibold" panose="020B0702040204020203" pitchFamily="34" charset="0"/>
                <a:cs typeface="Segoe UI Semibold" panose="020B0702040204020203" pitchFamily="34" charset="0"/>
              </a:rPr>
              <a:t>most business workloads.</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1020DBD8-FB93-D5C7-16F5-15AC4C14A1B0}"/>
              </a:ext>
            </a:extLst>
          </p:cNvPr>
          <p:cNvSpPr txBox="1"/>
          <p:nvPr/>
        </p:nvSpPr>
        <p:spPr>
          <a:xfrm>
            <a:off x="6321938" y="3686404"/>
            <a:ext cx="3592970"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Local SSD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43F79B7F-02F6-ADA8-58AB-E68F0F21062A}"/>
              </a:ext>
            </a:extLst>
          </p:cNvPr>
          <p:cNvSpPr txBox="1"/>
          <p:nvPr/>
        </p:nvSpPr>
        <p:spPr>
          <a:xfrm>
            <a:off x="2284773" y="3686404"/>
            <a:ext cx="3599125"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Remote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99A83944-D483-7022-7929-7FAA20886213}"/>
              </a:ext>
            </a:extLst>
          </p:cNvPr>
          <p:cNvSpPr txBox="1"/>
          <p:nvPr/>
        </p:nvSpPr>
        <p:spPr>
          <a:xfrm>
            <a:off x="2284773" y="3636666"/>
            <a:ext cx="7630136" cy="738664"/>
          </a:xfrm>
          <a:prstGeom prst="rect">
            <a:avLst/>
          </a:prstGeom>
          <a:gradFill>
            <a:gsLst>
              <a:gs pos="0">
                <a:srgbClr val="0078D4"/>
              </a:gs>
              <a:gs pos="53000">
                <a:srgbClr val="8661C5"/>
              </a:gs>
              <a:gs pos="100000">
                <a:srgbClr val="C03BC4"/>
              </a:gs>
            </a:gsLst>
            <a:lin ang="1800000" scaled="0"/>
          </a:gradFill>
        </p:spPr>
        <p:txBody>
          <a:bodyPr wrap="square" lIns="0" tIns="0" rIns="0" bIns="0" rtlCol="0">
            <a:spAutoFit/>
          </a:bodyPr>
          <a:lstStyle/>
          <a:p>
            <a:pPr algn="ctr"/>
            <a:r>
              <a:rPr lang="en-US" sz="4800">
                <a:solidFill>
                  <a:schemeClr val="bg1"/>
                </a:solidFill>
                <a:latin typeface="Segoe UI Semibold" panose="020B0702040204020203" pitchFamily="34" charset="0"/>
                <a:cs typeface="Segoe UI Semibold" panose="020B0702040204020203" pitchFamily="34" charset="0"/>
              </a:rPr>
              <a:t>Compute isolation</a:t>
            </a:r>
          </a:p>
        </p:txBody>
      </p:sp>
    </p:spTree>
    <p:extLst>
      <p:ext uri="{BB962C8B-B14F-4D97-AF65-F5344CB8AC3E}">
        <p14:creationId xmlns:p14="http://schemas.microsoft.com/office/powerpoint/2010/main" val="1776945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D3482DFF-2557-124B-C9BE-4656AAAF817B}"/>
              </a:ext>
              <a:ext uri="{C183D7F6-B498-43B3-948B-1728B52AA6E4}">
                <adec:decorative xmlns:adec="http://schemas.microsoft.com/office/drawing/2017/decorative" val="1"/>
              </a:ext>
            </a:extLst>
          </p:cNvPr>
          <p:cNvSpPr/>
          <p:nvPr/>
        </p:nvSpPr>
        <p:spPr bwMode="auto">
          <a:xfrm>
            <a:off x="6308102" y="1638543"/>
            <a:ext cx="3606806" cy="4114076"/>
          </a:xfrm>
          <a:prstGeom prst="roundRect">
            <a:avLst>
              <a:gd name="adj" fmla="val 9717"/>
            </a:avLst>
          </a:prstGeom>
          <a:gradFill>
            <a:gsLst>
              <a:gs pos="0">
                <a:srgbClr val="8661C5">
                  <a:alpha val="50000"/>
                </a:srgbClr>
              </a:gs>
              <a:gs pos="50000">
                <a:srgbClr val="8661C5">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 name="Rounded Rectangle 5">
            <a:extLst>
              <a:ext uri="{FF2B5EF4-FFF2-40B4-BE49-F238E27FC236}">
                <a16:creationId xmlns:a16="http://schemas.microsoft.com/office/drawing/2014/main" id="{B6ADAB7B-AEEA-D9CE-EC48-BC354C8BB797}"/>
              </a:ext>
              <a:ext uri="{C183D7F6-B498-43B3-948B-1728B52AA6E4}">
                <adec:decorative xmlns:adec="http://schemas.microsoft.com/office/drawing/2017/decorative" val="1"/>
              </a:ext>
            </a:extLst>
          </p:cNvPr>
          <p:cNvSpPr/>
          <p:nvPr/>
        </p:nvSpPr>
        <p:spPr bwMode="auto">
          <a:xfrm>
            <a:off x="2277092" y="1638543"/>
            <a:ext cx="3606806" cy="4114076"/>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Service tiers</a:t>
            </a:r>
          </a:p>
        </p:txBody>
      </p:sp>
      <p:sp>
        <p:nvSpPr>
          <p:cNvPr id="12" name="Rectangle: Rounded Corners 11">
            <a:extLst>
              <a:ext uri="{FF2B5EF4-FFF2-40B4-BE49-F238E27FC236}">
                <a16:creationId xmlns:a16="http://schemas.microsoft.com/office/drawing/2014/main" id="{870C8F42-AAE0-58E1-29FF-0E1198F98699}"/>
              </a:ext>
            </a:extLst>
          </p:cNvPr>
          <p:cNvSpPr/>
          <p:nvPr/>
        </p:nvSpPr>
        <p:spPr bwMode="auto">
          <a:xfrm>
            <a:off x="2363313" y="1853988"/>
            <a:ext cx="3434373" cy="676498"/>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General purpose</a:t>
            </a:r>
          </a:p>
        </p:txBody>
      </p:sp>
      <p:sp>
        <p:nvSpPr>
          <p:cNvPr id="13" name="Rectangle: Rounded Corners 12">
            <a:extLst>
              <a:ext uri="{FF2B5EF4-FFF2-40B4-BE49-F238E27FC236}">
                <a16:creationId xmlns:a16="http://schemas.microsoft.com/office/drawing/2014/main" id="{00B0CD56-CA1E-D4B2-CB39-1469247C1905}"/>
              </a:ext>
            </a:extLst>
          </p:cNvPr>
          <p:cNvSpPr/>
          <p:nvPr/>
        </p:nvSpPr>
        <p:spPr bwMode="auto">
          <a:xfrm>
            <a:off x="6404106" y="1840671"/>
            <a:ext cx="3434365" cy="670359"/>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Business critical</a:t>
            </a:r>
          </a:p>
        </p:txBody>
      </p:sp>
      <p:sp>
        <p:nvSpPr>
          <p:cNvPr id="16" name="TextBox 15">
            <a:extLst>
              <a:ext uri="{FF2B5EF4-FFF2-40B4-BE49-F238E27FC236}">
                <a16:creationId xmlns:a16="http://schemas.microsoft.com/office/drawing/2014/main" id="{62DB5CAB-6111-2369-DF75-AFF691CE5BF4}"/>
              </a:ext>
            </a:extLst>
          </p:cNvPr>
          <p:cNvSpPr txBox="1"/>
          <p:nvPr/>
        </p:nvSpPr>
        <p:spPr>
          <a:xfrm>
            <a:off x="2637832" y="4123845"/>
            <a:ext cx="2865747" cy="1231106"/>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Built-in HA</a:t>
            </a:r>
          </a:p>
          <a:p>
            <a:pPr algn="ctr" defTabSz="914400">
              <a:defRPr/>
            </a:pPr>
            <a:endParaRPr lang="en-US" sz="2000">
              <a:solidFill>
                <a:srgbClr val="0078D4"/>
              </a:solidFill>
              <a:latin typeface="Segoe UI"/>
              <a:cs typeface="Arial" panose="020B0604020202020204" pitchFamily="34" charset="0"/>
            </a:endParaRPr>
          </a:p>
        </p:txBody>
      </p:sp>
      <p:sp>
        <p:nvSpPr>
          <p:cNvPr id="17" name="TextBox 16">
            <a:extLst>
              <a:ext uri="{FF2B5EF4-FFF2-40B4-BE49-F238E27FC236}">
                <a16:creationId xmlns:a16="http://schemas.microsoft.com/office/drawing/2014/main" id="{2CEACFE3-CCD3-4F58-ADBA-5A93127DD942}"/>
              </a:ext>
            </a:extLst>
          </p:cNvPr>
          <p:cNvSpPr txBox="1"/>
          <p:nvPr/>
        </p:nvSpPr>
        <p:spPr>
          <a:xfrm>
            <a:off x="6587613" y="4087158"/>
            <a:ext cx="3099151" cy="923330"/>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In-memory OLTP</a:t>
            </a:r>
            <a:endParaRPr lang="en-US" sz="1600">
              <a:solidFill>
                <a:srgbClr val="0078D4"/>
              </a:solidFill>
              <a:latin typeface="Segoe UI"/>
              <a:cs typeface="Arial" panose="020B0604020202020204" pitchFamily="34" charset="0"/>
            </a:endParaRPr>
          </a:p>
        </p:txBody>
      </p:sp>
      <p:sp>
        <p:nvSpPr>
          <p:cNvPr id="22" name="Rectangle 21">
            <a:extLst>
              <a:ext uri="{FF2B5EF4-FFF2-40B4-BE49-F238E27FC236}">
                <a16:creationId xmlns:a16="http://schemas.microsoft.com/office/drawing/2014/main" id="{BF7EB69D-3575-6F11-A912-290DAB2AB1EC}"/>
              </a:ext>
            </a:extLst>
          </p:cNvPr>
          <p:cNvSpPr/>
          <p:nvPr/>
        </p:nvSpPr>
        <p:spPr bwMode="auto">
          <a:xfrm>
            <a:off x="2530392"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C8ABC1C3-3F21-6962-8DD6-F54D8FC80394}"/>
              </a:ext>
            </a:extLst>
          </p:cNvPr>
          <p:cNvSpPr/>
          <p:nvPr/>
        </p:nvSpPr>
        <p:spPr bwMode="auto">
          <a:xfrm>
            <a:off x="6413899"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7262AEB3-2D8D-FF6A-6CAA-B9E086DA81BB}"/>
              </a:ext>
            </a:extLst>
          </p:cNvPr>
          <p:cNvSpPr txBox="1"/>
          <p:nvPr/>
        </p:nvSpPr>
        <p:spPr>
          <a:xfrm>
            <a:off x="6487467" y="2601735"/>
            <a:ext cx="3341220" cy="101566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 l</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ow latency,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extremely</a:t>
            </a:r>
            <a:r>
              <a:rPr lang="en-US" sz="2000" kern="0">
                <a:solidFill>
                  <a:srgbClr val="0078D4"/>
                </a:solidFill>
                <a:latin typeface="Segoe UI Semibold" panose="020B0702040204020203" pitchFamily="34" charset="0"/>
                <a:cs typeface="Segoe UI Semibold" panose="020B0702040204020203" pitchFamily="34" charset="0"/>
              </a:rPr>
              <a:t> </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fast recovery,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and a readable secondary.</a:t>
            </a:r>
          </a:p>
        </p:txBody>
      </p:sp>
      <p:sp>
        <p:nvSpPr>
          <p:cNvPr id="26" name="TextBox 25">
            <a:extLst>
              <a:ext uri="{FF2B5EF4-FFF2-40B4-BE49-F238E27FC236}">
                <a16:creationId xmlns:a16="http://schemas.microsoft.com/office/drawing/2014/main" id="{70F99870-EFE5-7A19-5E0A-F72B5CF8A378}"/>
              </a:ext>
            </a:extLst>
          </p:cNvPr>
          <p:cNvSpPr txBox="1"/>
          <p:nvPr/>
        </p:nvSpPr>
        <p:spPr>
          <a:xfrm>
            <a:off x="2456466" y="2606118"/>
            <a:ext cx="3341220" cy="70788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a:t>
            </a:r>
            <a:br>
              <a:rPr lang="en-US" sz="2000" kern="0">
                <a:solidFill>
                  <a:srgbClr val="0078D4"/>
                </a:solidFill>
                <a:latin typeface="Segoe UI Semibold" panose="020B0702040204020203" pitchFamily="34" charset="0"/>
                <a:cs typeface="Segoe UI Semibold" panose="020B0702040204020203" pitchFamily="34" charset="0"/>
              </a:rPr>
            </a:br>
            <a:r>
              <a:rPr lang="en-US" sz="2000" kern="0">
                <a:solidFill>
                  <a:srgbClr val="0078D4"/>
                </a:solidFill>
                <a:latin typeface="Segoe UI Semibold" panose="020B0702040204020203" pitchFamily="34" charset="0"/>
                <a:cs typeface="Segoe UI Semibold" panose="020B0702040204020203" pitchFamily="34" charset="0"/>
              </a:rPr>
              <a:t>most business workloads.</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1020DBD8-FB93-D5C7-16F5-15AC4C14A1B0}"/>
              </a:ext>
            </a:extLst>
          </p:cNvPr>
          <p:cNvSpPr txBox="1"/>
          <p:nvPr/>
        </p:nvSpPr>
        <p:spPr>
          <a:xfrm>
            <a:off x="6321938" y="3686404"/>
            <a:ext cx="3592970"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Local SSD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43F79B7F-02F6-ADA8-58AB-E68F0F21062A}"/>
              </a:ext>
            </a:extLst>
          </p:cNvPr>
          <p:cNvSpPr txBox="1"/>
          <p:nvPr/>
        </p:nvSpPr>
        <p:spPr>
          <a:xfrm>
            <a:off x="2284773" y="3686404"/>
            <a:ext cx="3599125"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Remote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6" name="TextBox 5">
            <a:extLst>
              <a:ext uri="{FF2B5EF4-FFF2-40B4-BE49-F238E27FC236}">
                <a16:creationId xmlns:a16="http://schemas.microsoft.com/office/drawing/2014/main" id="{F2591F4E-0409-AF35-7FCA-3AD7DB74C945}"/>
              </a:ext>
            </a:extLst>
          </p:cNvPr>
          <p:cNvSpPr txBox="1"/>
          <p:nvPr/>
        </p:nvSpPr>
        <p:spPr>
          <a:xfrm>
            <a:off x="2284773" y="4431128"/>
            <a:ext cx="7630136" cy="738664"/>
          </a:xfrm>
          <a:prstGeom prst="rect">
            <a:avLst/>
          </a:prstGeom>
          <a:gradFill>
            <a:gsLst>
              <a:gs pos="0">
                <a:srgbClr val="0078D4"/>
              </a:gs>
              <a:gs pos="53000">
                <a:srgbClr val="8661C5"/>
              </a:gs>
              <a:gs pos="100000">
                <a:srgbClr val="C03BC4"/>
              </a:gs>
            </a:gsLst>
            <a:lin ang="1800000" scaled="0"/>
          </a:gradFill>
        </p:spPr>
        <p:txBody>
          <a:bodyPr wrap="square" lIns="0" tIns="0" rIns="0" bIns="0" rtlCol="0">
            <a:spAutoFit/>
          </a:bodyPr>
          <a:lstStyle/>
          <a:p>
            <a:pPr algn="ctr"/>
            <a:r>
              <a:rPr lang="en-US" sz="4800">
                <a:solidFill>
                  <a:schemeClr val="bg1"/>
                </a:solidFill>
                <a:latin typeface="Segoe UI Semibold" panose="020B0702040204020203" pitchFamily="34" charset="0"/>
                <a:cs typeface="Segoe UI Semibold" panose="020B0702040204020203" pitchFamily="34" charset="0"/>
              </a:rPr>
              <a:t> Network isolation</a:t>
            </a:r>
          </a:p>
        </p:txBody>
      </p:sp>
      <p:sp>
        <p:nvSpPr>
          <p:cNvPr id="14" name="TextBox 13">
            <a:extLst>
              <a:ext uri="{FF2B5EF4-FFF2-40B4-BE49-F238E27FC236}">
                <a16:creationId xmlns:a16="http://schemas.microsoft.com/office/drawing/2014/main" id="{2C8B9EF7-52D8-727A-B493-2D0A5A2D0020}"/>
              </a:ext>
            </a:extLst>
          </p:cNvPr>
          <p:cNvSpPr txBox="1"/>
          <p:nvPr/>
        </p:nvSpPr>
        <p:spPr>
          <a:xfrm>
            <a:off x="2284773" y="3636666"/>
            <a:ext cx="7630136" cy="738664"/>
          </a:xfrm>
          <a:prstGeom prst="rect">
            <a:avLst/>
          </a:prstGeom>
          <a:gradFill>
            <a:gsLst>
              <a:gs pos="0">
                <a:srgbClr val="0078D4"/>
              </a:gs>
              <a:gs pos="53000">
                <a:srgbClr val="8661C5"/>
              </a:gs>
              <a:gs pos="100000">
                <a:srgbClr val="C03BC4"/>
              </a:gs>
            </a:gsLst>
            <a:lin ang="1800000" scaled="0"/>
          </a:gradFill>
        </p:spPr>
        <p:txBody>
          <a:bodyPr wrap="square" lIns="0" tIns="0" rIns="0" bIns="0" rtlCol="0">
            <a:spAutoFit/>
          </a:bodyPr>
          <a:lstStyle/>
          <a:p>
            <a:pPr algn="ctr"/>
            <a:r>
              <a:rPr lang="en-US" sz="4800">
                <a:solidFill>
                  <a:schemeClr val="bg1"/>
                </a:solidFill>
                <a:latin typeface="Segoe UI Semibold" panose="020B0702040204020203" pitchFamily="34" charset="0"/>
                <a:cs typeface="Segoe UI Semibold" panose="020B0702040204020203" pitchFamily="34" charset="0"/>
              </a:rPr>
              <a:t>Compute isolation</a:t>
            </a:r>
          </a:p>
        </p:txBody>
      </p:sp>
    </p:spTree>
    <p:extLst>
      <p:ext uri="{BB962C8B-B14F-4D97-AF65-F5344CB8AC3E}">
        <p14:creationId xmlns:p14="http://schemas.microsoft.com/office/powerpoint/2010/main" val="1606154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Hardware configuration</a:t>
            </a:r>
          </a:p>
        </p:txBody>
      </p:sp>
      <p:sp>
        <p:nvSpPr>
          <p:cNvPr id="3" name="Rounded Rectangle 5">
            <a:extLst>
              <a:ext uri="{FF2B5EF4-FFF2-40B4-BE49-F238E27FC236}">
                <a16:creationId xmlns:a16="http://schemas.microsoft.com/office/drawing/2014/main" id="{4419EF6C-ADCC-179A-E97A-BB04246AFA6B}"/>
              </a:ext>
              <a:ext uri="{C183D7F6-B498-43B3-948B-1728B52AA6E4}">
                <adec:decorative xmlns:adec="http://schemas.microsoft.com/office/drawing/2017/decorative" val="1"/>
              </a:ext>
            </a:extLst>
          </p:cNvPr>
          <p:cNvSpPr/>
          <p:nvPr/>
        </p:nvSpPr>
        <p:spPr bwMode="auto">
          <a:xfrm>
            <a:off x="4607337" y="2164458"/>
            <a:ext cx="3015914" cy="388279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 name="TextBox 6">
            <a:extLst>
              <a:ext uri="{FF2B5EF4-FFF2-40B4-BE49-F238E27FC236}">
                <a16:creationId xmlns:a16="http://schemas.microsoft.com/office/drawing/2014/main" id="{FC524B32-40BB-801A-42CA-4C93DA51EE79}"/>
              </a:ext>
            </a:extLst>
          </p:cNvPr>
          <p:cNvSpPr txBox="1"/>
          <p:nvPr/>
        </p:nvSpPr>
        <p:spPr>
          <a:xfrm>
            <a:off x="4806442" y="2407526"/>
            <a:ext cx="2614573"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Standard 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(Gen5) HW</a:t>
            </a:r>
          </a:p>
        </p:txBody>
      </p:sp>
      <p:sp>
        <p:nvSpPr>
          <p:cNvPr id="11" name="TextBox 10">
            <a:extLst>
              <a:ext uri="{FF2B5EF4-FFF2-40B4-BE49-F238E27FC236}">
                <a16:creationId xmlns:a16="http://schemas.microsoft.com/office/drawing/2014/main" id="{2813CC21-0897-F09E-66E4-E4B0DF355970}"/>
              </a:ext>
            </a:extLst>
          </p:cNvPr>
          <p:cNvSpPr txBox="1"/>
          <p:nvPr/>
        </p:nvSpPr>
        <p:spPr>
          <a:xfrm>
            <a:off x="4803311" y="3226279"/>
            <a:ext cx="2617704" cy="2654573"/>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80 vCores</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5.1 GB 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408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 TB max BC storage</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Intel Broadwell, Skylake and Cascade Lake,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2.3-2.5 GHz</a:t>
            </a:r>
          </a:p>
        </p:txBody>
      </p:sp>
      <p:sp>
        <p:nvSpPr>
          <p:cNvPr id="16" name="TextBox 15">
            <a:extLst>
              <a:ext uri="{FF2B5EF4-FFF2-40B4-BE49-F238E27FC236}">
                <a16:creationId xmlns:a16="http://schemas.microsoft.com/office/drawing/2014/main" id="{B7706F98-0507-CC92-391E-291436F853D8}"/>
              </a:ext>
            </a:extLst>
          </p:cNvPr>
          <p:cNvSpPr txBox="1"/>
          <p:nvPr/>
        </p:nvSpPr>
        <p:spPr>
          <a:xfrm>
            <a:off x="5218249" y="1518126"/>
            <a:ext cx="1794094"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0078D4"/>
                </a:solidFill>
                <a:latin typeface="Segoe UI Semibold" panose="020B0702040204020203" pitchFamily="34" charset="0"/>
                <a:cs typeface="Segoe UI Semibold" panose="020B0702040204020203" pitchFamily="34" charset="0"/>
              </a:rPr>
              <a:t>5.1 GB</a:t>
            </a:r>
            <a:endParaRPr kumimoji="0" lang="en-US" sz="36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18" name="Rounded Rectangle 5">
            <a:extLst>
              <a:ext uri="{FF2B5EF4-FFF2-40B4-BE49-F238E27FC236}">
                <a16:creationId xmlns:a16="http://schemas.microsoft.com/office/drawing/2014/main" id="{6AF3772D-0A81-C23C-ADED-9AE511974246}"/>
              </a:ext>
              <a:ext uri="{C183D7F6-B498-43B3-948B-1728B52AA6E4}">
                <adec:decorative xmlns:adec="http://schemas.microsoft.com/office/drawing/2017/decorative" val="1"/>
              </a:ext>
            </a:extLst>
          </p:cNvPr>
          <p:cNvSpPr/>
          <p:nvPr/>
        </p:nvSpPr>
        <p:spPr bwMode="auto">
          <a:xfrm>
            <a:off x="13743618" y="2164458"/>
            <a:ext cx="3015914" cy="388279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8250B9EA-9647-3BE3-E804-53C3B779AFA3}"/>
              </a:ext>
            </a:extLst>
          </p:cNvPr>
          <p:cNvSpPr txBox="1"/>
          <p:nvPr/>
        </p:nvSpPr>
        <p:spPr>
          <a:xfrm>
            <a:off x="13942723" y="2407526"/>
            <a:ext cx="2617704"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Premium-series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HW</a:t>
            </a:r>
          </a:p>
        </p:txBody>
      </p:sp>
      <p:sp>
        <p:nvSpPr>
          <p:cNvPr id="20" name="TextBox 19">
            <a:extLst>
              <a:ext uri="{FF2B5EF4-FFF2-40B4-BE49-F238E27FC236}">
                <a16:creationId xmlns:a16="http://schemas.microsoft.com/office/drawing/2014/main" id="{C981F079-AE89-D547-7195-2F8DA12A1339}"/>
              </a:ext>
            </a:extLst>
          </p:cNvPr>
          <p:cNvSpPr txBox="1"/>
          <p:nvPr/>
        </p:nvSpPr>
        <p:spPr>
          <a:xfrm>
            <a:off x="13942723" y="3226279"/>
            <a:ext cx="2617704" cy="2377574"/>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128 vCores</a:t>
            </a:r>
          </a:p>
          <a:p>
            <a:pPr>
              <a:spcAft>
                <a:spcPts val="900"/>
              </a:spcAft>
            </a:pPr>
            <a:r>
              <a:rPr lang="en-US" sz="1800">
                <a:solidFill>
                  <a:srgbClr val="0078D4"/>
                </a:solidFill>
                <a:latin typeface="Segoe UI Semibold" panose="020B0702040204020203" pitchFamily="34" charset="0"/>
                <a:cs typeface="Segoe UI Semibold" panose="020B0702040204020203" pitchFamily="34" charset="0"/>
              </a:rPr>
              <a:t>7 GB </a:t>
            </a:r>
            <a:r>
              <a:rPr lang="en-US" sz="1800">
                <a:solidFill>
                  <a:srgbClr val="0078D4"/>
                </a:solidFill>
                <a:latin typeface="Segoe UI Semilight" panose="020B0402040204020203" pitchFamily="34" charset="0"/>
                <a:cs typeface="Segoe UI Semilight" panose="020B0402040204020203" pitchFamily="34" charset="0"/>
              </a:rPr>
              <a:t>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560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5.5 TB max BC storage</a:t>
            </a:r>
          </a:p>
          <a:p>
            <a:pPr>
              <a:spcAft>
                <a:spcPts val="600"/>
              </a:spcAft>
            </a:pPr>
            <a:r>
              <a:rPr lang="en-US" sz="1800">
                <a:solidFill>
                  <a:srgbClr val="0078D4"/>
                </a:solidFill>
                <a:latin typeface="Segoe UI Semilight" panose="020B0402040204020203" pitchFamily="34" charset="0"/>
                <a:cs typeface="Segoe UI Semilight" panose="020B0402040204020203" pitchFamily="34" charset="0"/>
              </a:rPr>
              <a:t>Intel 8370C</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(Ice Lake), 2.8 GHz</a:t>
            </a:r>
          </a:p>
        </p:txBody>
      </p:sp>
      <p:sp>
        <p:nvSpPr>
          <p:cNvPr id="21" name="TextBox 20">
            <a:extLst>
              <a:ext uri="{FF2B5EF4-FFF2-40B4-BE49-F238E27FC236}">
                <a16:creationId xmlns:a16="http://schemas.microsoft.com/office/drawing/2014/main" id="{A02C65E5-FDC4-82AA-7706-DFFFA9D8F7FC}"/>
              </a:ext>
            </a:extLst>
          </p:cNvPr>
          <p:cNvSpPr txBox="1"/>
          <p:nvPr/>
        </p:nvSpPr>
        <p:spPr>
          <a:xfrm>
            <a:off x="14464480" y="1518127"/>
            <a:ext cx="1574190"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8661C5"/>
                </a:solidFill>
                <a:latin typeface="Segoe UI Semibold" panose="020B0702040204020203" pitchFamily="34" charset="0"/>
                <a:cs typeface="Segoe UI Semibold" panose="020B0702040204020203" pitchFamily="34" charset="0"/>
              </a:rPr>
              <a:t>+35%</a:t>
            </a:r>
            <a:endParaRPr kumimoji="0" lang="en-US" sz="3600" b="0" i="0" u="none" strike="noStrike" kern="1200" cap="none" spc="0" normalizeH="0" baseline="0" noProof="0">
              <a:ln>
                <a:noFill/>
              </a:ln>
              <a:solidFill>
                <a:srgbClr val="8661C5"/>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368618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Hardware configuration</a:t>
            </a:r>
          </a:p>
        </p:txBody>
      </p:sp>
      <p:sp>
        <p:nvSpPr>
          <p:cNvPr id="3" name="Rounded Rectangle 5">
            <a:extLst>
              <a:ext uri="{FF2B5EF4-FFF2-40B4-BE49-F238E27FC236}">
                <a16:creationId xmlns:a16="http://schemas.microsoft.com/office/drawing/2014/main" id="{4419EF6C-ADCC-179A-E97A-BB04246AFA6B}"/>
              </a:ext>
              <a:ext uri="{C183D7F6-B498-43B3-948B-1728B52AA6E4}">
                <adec:decorative xmlns:adec="http://schemas.microsoft.com/office/drawing/2017/decorative" val="1"/>
              </a:ext>
            </a:extLst>
          </p:cNvPr>
          <p:cNvSpPr/>
          <p:nvPr/>
        </p:nvSpPr>
        <p:spPr bwMode="auto">
          <a:xfrm>
            <a:off x="2859553" y="2164458"/>
            <a:ext cx="3015914" cy="388279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4AEF212B-09C3-F02F-43F7-86C3CD0CB597}"/>
              </a:ext>
              <a:ext uri="{C183D7F6-B498-43B3-948B-1728B52AA6E4}">
                <adec:decorative xmlns:adec="http://schemas.microsoft.com/office/drawing/2017/decorative" val="1"/>
              </a:ext>
            </a:extLst>
          </p:cNvPr>
          <p:cNvSpPr/>
          <p:nvPr/>
        </p:nvSpPr>
        <p:spPr bwMode="auto">
          <a:xfrm>
            <a:off x="6347389" y="2164458"/>
            <a:ext cx="3015914" cy="388279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 name="TextBox 6">
            <a:extLst>
              <a:ext uri="{FF2B5EF4-FFF2-40B4-BE49-F238E27FC236}">
                <a16:creationId xmlns:a16="http://schemas.microsoft.com/office/drawing/2014/main" id="{FC524B32-40BB-801A-42CA-4C93DA51EE79}"/>
              </a:ext>
            </a:extLst>
          </p:cNvPr>
          <p:cNvSpPr txBox="1"/>
          <p:nvPr/>
        </p:nvSpPr>
        <p:spPr>
          <a:xfrm>
            <a:off x="3058658" y="2407526"/>
            <a:ext cx="2614573"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Standard 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(Gen5) HW</a:t>
            </a:r>
          </a:p>
        </p:txBody>
      </p:sp>
      <p:sp>
        <p:nvSpPr>
          <p:cNvPr id="8" name="TextBox 7">
            <a:extLst>
              <a:ext uri="{FF2B5EF4-FFF2-40B4-BE49-F238E27FC236}">
                <a16:creationId xmlns:a16="http://schemas.microsoft.com/office/drawing/2014/main" id="{12F9162E-106D-83A8-F187-F665F65FD0CE}"/>
              </a:ext>
            </a:extLst>
          </p:cNvPr>
          <p:cNvSpPr txBox="1"/>
          <p:nvPr/>
        </p:nvSpPr>
        <p:spPr>
          <a:xfrm>
            <a:off x="6546494" y="2407526"/>
            <a:ext cx="2617704"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Premium-series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HW</a:t>
            </a:r>
          </a:p>
        </p:txBody>
      </p:sp>
      <p:sp>
        <p:nvSpPr>
          <p:cNvPr id="11" name="TextBox 10">
            <a:extLst>
              <a:ext uri="{FF2B5EF4-FFF2-40B4-BE49-F238E27FC236}">
                <a16:creationId xmlns:a16="http://schemas.microsoft.com/office/drawing/2014/main" id="{2813CC21-0897-F09E-66E4-E4B0DF355970}"/>
              </a:ext>
            </a:extLst>
          </p:cNvPr>
          <p:cNvSpPr txBox="1"/>
          <p:nvPr/>
        </p:nvSpPr>
        <p:spPr>
          <a:xfrm>
            <a:off x="3055527" y="3226279"/>
            <a:ext cx="2617704" cy="2654573"/>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80 vCores</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5.1 GB 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408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 TB max BC storage</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Intel Broadwell, Skylake and Cascade Lake,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2.3-2.5 GHz</a:t>
            </a:r>
          </a:p>
        </p:txBody>
      </p:sp>
      <p:sp>
        <p:nvSpPr>
          <p:cNvPr id="12" name="TextBox 11">
            <a:extLst>
              <a:ext uri="{FF2B5EF4-FFF2-40B4-BE49-F238E27FC236}">
                <a16:creationId xmlns:a16="http://schemas.microsoft.com/office/drawing/2014/main" id="{5819524C-F1CC-0BCA-6323-A9CC1AABF831}"/>
              </a:ext>
            </a:extLst>
          </p:cNvPr>
          <p:cNvSpPr txBox="1"/>
          <p:nvPr/>
        </p:nvSpPr>
        <p:spPr>
          <a:xfrm>
            <a:off x="6546494" y="3226279"/>
            <a:ext cx="2617704" cy="2377574"/>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128 vCores</a:t>
            </a:r>
          </a:p>
          <a:p>
            <a:pPr>
              <a:spcAft>
                <a:spcPts val="900"/>
              </a:spcAft>
            </a:pPr>
            <a:r>
              <a:rPr lang="en-US" sz="1800">
                <a:solidFill>
                  <a:srgbClr val="0078D4"/>
                </a:solidFill>
                <a:latin typeface="Segoe UI Semibold" panose="020B0702040204020203" pitchFamily="34" charset="0"/>
                <a:cs typeface="Segoe UI Semibold" panose="020B0702040204020203" pitchFamily="34" charset="0"/>
              </a:rPr>
              <a:t>7 GB </a:t>
            </a:r>
            <a:r>
              <a:rPr lang="en-US" sz="1800">
                <a:solidFill>
                  <a:srgbClr val="0078D4"/>
                </a:solidFill>
                <a:latin typeface="Segoe UI Semilight" panose="020B0402040204020203" pitchFamily="34" charset="0"/>
                <a:cs typeface="Segoe UI Semilight" panose="020B0402040204020203" pitchFamily="34" charset="0"/>
              </a:rPr>
              <a:t>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560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5.5 TB max BC storage</a:t>
            </a:r>
          </a:p>
          <a:p>
            <a:pPr>
              <a:spcAft>
                <a:spcPts val="600"/>
              </a:spcAft>
            </a:pPr>
            <a:r>
              <a:rPr lang="en-US" sz="1800">
                <a:solidFill>
                  <a:srgbClr val="0078D4"/>
                </a:solidFill>
                <a:latin typeface="Segoe UI Semilight" panose="020B0402040204020203" pitchFamily="34" charset="0"/>
                <a:cs typeface="Segoe UI Semilight" panose="020B0402040204020203" pitchFamily="34" charset="0"/>
              </a:rPr>
              <a:t>Intel 8370C</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(Ice Lake), 2.8 GHz</a:t>
            </a:r>
          </a:p>
        </p:txBody>
      </p:sp>
      <p:sp>
        <p:nvSpPr>
          <p:cNvPr id="14" name="TextBox 13">
            <a:extLst>
              <a:ext uri="{FF2B5EF4-FFF2-40B4-BE49-F238E27FC236}">
                <a16:creationId xmlns:a16="http://schemas.microsoft.com/office/drawing/2014/main" id="{EE6C7648-C5EA-74A5-196F-1443738FA089}"/>
              </a:ext>
            </a:extLst>
          </p:cNvPr>
          <p:cNvSpPr txBox="1"/>
          <p:nvPr/>
        </p:nvSpPr>
        <p:spPr>
          <a:xfrm>
            <a:off x="7068251" y="1518127"/>
            <a:ext cx="1574190"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8661C5"/>
                </a:solidFill>
                <a:latin typeface="Segoe UI Semibold" panose="020B0702040204020203" pitchFamily="34" charset="0"/>
                <a:cs typeface="Segoe UI Semibold" panose="020B0702040204020203" pitchFamily="34" charset="0"/>
              </a:rPr>
              <a:t>+35%</a:t>
            </a:r>
            <a:endParaRPr kumimoji="0" lang="en-US" sz="3600" b="0" i="0" u="none" strike="noStrike" kern="1200" cap="none" spc="0" normalizeH="0" baseline="0" noProof="0">
              <a:ln>
                <a:noFill/>
              </a:ln>
              <a:solidFill>
                <a:srgbClr val="8661C5"/>
              </a:solidFill>
              <a:effectLst/>
              <a:uLnTx/>
              <a:uFillTx/>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B7706F98-0507-CC92-391E-291436F853D8}"/>
              </a:ext>
            </a:extLst>
          </p:cNvPr>
          <p:cNvSpPr txBox="1"/>
          <p:nvPr/>
        </p:nvSpPr>
        <p:spPr>
          <a:xfrm>
            <a:off x="3470465" y="1518126"/>
            <a:ext cx="1794094"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0078D4"/>
                </a:solidFill>
                <a:latin typeface="Segoe UI Semibold" panose="020B0702040204020203" pitchFamily="34" charset="0"/>
                <a:cs typeface="Segoe UI Semibold" panose="020B0702040204020203" pitchFamily="34" charset="0"/>
              </a:rPr>
              <a:t>5.1 GB</a:t>
            </a:r>
            <a:endParaRPr kumimoji="0" lang="en-US" sz="36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17" name="Rounded Rectangle 5">
            <a:extLst>
              <a:ext uri="{FF2B5EF4-FFF2-40B4-BE49-F238E27FC236}">
                <a16:creationId xmlns:a16="http://schemas.microsoft.com/office/drawing/2014/main" id="{C48AE647-6851-1850-8081-9294283493B4}"/>
              </a:ext>
              <a:ext uri="{C183D7F6-B498-43B3-948B-1728B52AA6E4}">
                <adec:decorative xmlns:adec="http://schemas.microsoft.com/office/drawing/2017/decorative" val="1"/>
              </a:ext>
            </a:extLst>
          </p:cNvPr>
          <p:cNvSpPr/>
          <p:nvPr/>
        </p:nvSpPr>
        <p:spPr bwMode="auto">
          <a:xfrm>
            <a:off x="13793778" y="2164458"/>
            <a:ext cx="3015914" cy="388279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8" name="TextBox 17">
            <a:extLst>
              <a:ext uri="{FF2B5EF4-FFF2-40B4-BE49-F238E27FC236}">
                <a16:creationId xmlns:a16="http://schemas.microsoft.com/office/drawing/2014/main" id="{9550DC5A-8A66-A1EB-4B1B-4A3942A8B805}"/>
              </a:ext>
            </a:extLst>
          </p:cNvPr>
          <p:cNvSpPr txBox="1"/>
          <p:nvPr/>
        </p:nvSpPr>
        <p:spPr>
          <a:xfrm>
            <a:off x="14143084" y="2407526"/>
            <a:ext cx="2317302" cy="615553"/>
          </a:xfrm>
          <a:prstGeom prst="rect">
            <a:avLst/>
          </a:prstGeom>
          <a:noFill/>
        </p:spPr>
        <p:txBody>
          <a:bodyPr wrap="non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Memory optimized</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premium-series HW</a:t>
            </a:r>
          </a:p>
        </p:txBody>
      </p:sp>
      <p:sp>
        <p:nvSpPr>
          <p:cNvPr id="19" name="TextBox 18">
            <a:extLst>
              <a:ext uri="{FF2B5EF4-FFF2-40B4-BE49-F238E27FC236}">
                <a16:creationId xmlns:a16="http://schemas.microsoft.com/office/drawing/2014/main" id="{6EBDEBBF-CD75-C15F-5D5A-E40FA737EF92}"/>
              </a:ext>
            </a:extLst>
          </p:cNvPr>
          <p:cNvSpPr txBox="1"/>
          <p:nvPr/>
        </p:nvSpPr>
        <p:spPr>
          <a:xfrm>
            <a:off x="13992882" y="3226279"/>
            <a:ext cx="2617704" cy="2377574"/>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128 vCores</a:t>
            </a:r>
          </a:p>
          <a:p>
            <a:pPr>
              <a:spcAft>
                <a:spcPts val="900"/>
              </a:spcAft>
            </a:pPr>
            <a:r>
              <a:rPr lang="en-US" sz="1800">
                <a:solidFill>
                  <a:srgbClr val="0078D4"/>
                </a:solidFill>
                <a:latin typeface="Segoe UI Semibold" panose="020B0702040204020203" pitchFamily="34" charset="0"/>
                <a:cs typeface="Segoe UI Semibold" panose="020B0702040204020203" pitchFamily="34" charset="0"/>
              </a:rPr>
              <a:t>13.6 GB </a:t>
            </a:r>
            <a:r>
              <a:rPr lang="en-US" sz="1800">
                <a:solidFill>
                  <a:srgbClr val="0078D4"/>
                </a:solidFill>
                <a:latin typeface="Segoe UI Semilight" panose="020B0402040204020203" pitchFamily="34" charset="0"/>
                <a:cs typeface="Segoe UI Semilight" panose="020B0402040204020203" pitchFamily="34" charset="0"/>
              </a:rPr>
              <a:t>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870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bold" panose="020B0702040204020203" pitchFamily="34" charset="0"/>
                <a:cs typeface="Segoe UI Semibold" panose="020B0702040204020203" pitchFamily="34" charset="0"/>
              </a:rPr>
              <a:t>16 TB </a:t>
            </a:r>
            <a:r>
              <a:rPr lang="en-US" sz="1800">
                <a:solidFill>
                  <a:srgbClr val="0078D4"/>
                </a:solidFill>
                <a:latin typeface="Segoe UI Semilight" panose="020B0402040204020203" pitchFamily="34" charset="0"/>
                <a:cs typeface="Segoe UI Semilight" panose="020B0402040204020203" pitchFamily="34" charset="0"/>
              </a:rPr>
              <a:t>max BC storage</a:t>
            </a:r>
          </a:p>
          <a:p>
            <a:pPr>
              <a:spcAft>
                <a:spcPts val="600"/>
              </a:spcAft>
            </a:pPr>
            <a:r>
              <a:rPr lang="en-US" sz="1800">
                <a:solidFill>
                  <a:srgbClr val="0078D4"/>
                </a:solidFill>
                <a:latin typeface="Segoe UI Semilight" panose="020B0402040204020203" pitchFamily="34" charset="0"/>
                <a:cs typeface="Segoe UI Semilight" panose="020B0402040204020203" pitchFamily="34" charset="0"/>
              </a:rPr>
              <a:t>Intel 8370C </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(Ice Lake), 2.8 GHz</a:t>
            </a:r>
          </a:p>
        </p:txBody>
      </p:sp>
      <p:sp>
        <p:nvSpPr>
          <p:cNvPr id="20" name="TextBox 19">
            <a:extLst>
              <a:ext uri="{FF2B5EF4-FFF2-40B4-BE49-F238E27FC236}">
                <a16:creationId xmlns:a16="http://schemas.microsoft.com/office/drawing/2014/main" id="{DE217318-E379-E651-9CC2-ABC25B3AE3EB}"/>
              </a:ext>
            </a:extLst>
          </p:cNvPr>
          <p:cNvSpPr txBox="1"/>
          <p:nvPr/>
        </p:nvSpPr>
        <p:spPr>
          <a:xfrm>
            <a:off x="14404686" y="1518126"/>
            <a:ext cx="1794095"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C03BC4"/>
                </a:solidFill>
                <a:latin typeface="Segoe UI Semibold" panose="020B0702040204020203" pitchFamily="34" charset="0"/>
                <a:cs typeface="Segoe UI Semibold" panose="020B0702040204020203" pitchFamily="34" charset="0"/>
              </a:rPr>
              <a:t>+166%</a:t>
            </a:r>
            <a:endParaRPr kumimoji="0" lang="en-US" sz="3600" b="0" i="0" u="none" strike="noStrike" kern="1200" cap="none" spc="0" normalizeH="0" baseline="0" noProof="0">
              <a:ln>
                <a:noFill/>
              </a:ln>
              <a:solidFill>
                <a:srgbClr val="C03BC4"/>
              </a:solidFill>
              <a:effectLst/>
              <a:uLnTx/>
              <a:uFillTx/>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037CAC28-4239-69A3-FE31-A3649D0C1FA6}"/>
              </a:ext>
            </a:extLst>
          </p:cNvPr>
          <p:cNvSpPr txBox="1">
            <a:spLocks/>
          </p:cNvSpPr>
          <p:nvPr/>
        </p:nvSpPr>
        <p:spPr>
          <a:xfrm>
            <a:off x="13793937" y="6159861"/>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aka.ms/sqlmi-hw</a:t>
            </a:r>
          </a:p>
        </p:txBody>
      </p:sp>
    </p:spTree>
    <p:extLst>
      <p:ext uri="{BB962C8B-B14F-4D97-AF65-F5344CB8AC3E}">
        <p14:creationId xmlns:p14="http://schemas.microsoft.com/office/powerpoint/2010/main" val="30589747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Hardware configuration</a:t>
            </a:r>
          </a:p>
        </p:txBody>
      </p:sp>
      <p:sp>
        <p:nvSpPr>
          <p:cNvPr id="3" name="Rounded Rectangle 5">
            <a:extLst>
              <a:ext uri="{FF2B5EF4-FFF2-40B4-BE49-F238E27FC236}">
                <a16:creationId xmlns:a16="http://schemas.microsoft.com/office/drawing/2014/main" id="{4419EF6C-ADCC-179A-E97A-BB04246AFA6B}"/>
              </a:ext>
              <a:ext uri="{C183D7F6-B498-43B3-948B-1728B52AA6E4}">
                <adec:decorative xmlns:adec="http://schemas.microsoft.com/office/drawing/2017/decorative" val="1"/>
              </a:ext>
            </a:extLst>
          </p:cNvPr>
          <p:cNvSpPr/>
          <p:nvPr/>
        </p:nvSpPr>
        <p:spPr bwMode="auto">
          <a:xfrm>
            <a:off x="1100207" y="2164458"/>
            <a:ext cx="3015914" cy="388279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4AEF212B-09C3-F02F-43F7-86C3CD0CB597}"/>
              </a:ext>
              <a:ext uri="{C183D7F6-B498-43B3-948B-1728B52AA6E4}">
                <adec:decorative xmlns:adec="http://schemas.microsoft.com/office/drawing/2017/decorative" val="1"/>
              </a:ext>
            </a:extLst>
          </p:cNvPr>
          <p:cNvSpPr/>
          <p:nvPr/>
        </p:nvSpPr>
        <p:spPr bwMode="auto">
          <a:xfrm>
            <a:off x="4588043" y="2164458"/>
            <a:ext cx="3015914" cy="388279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5" name="Rounded Rectangle 5">
            <a:extLst>
              <a:ext uri="{FF2B5EF4-FFF2-40B4-BE49-F238E27FC236}">
                <a16:creationId xmlns:a16="http://schemas.microsoft.com/office/drawing/2014/main" id="{1EA382AC-2464-A866-A018-4424DE9BA604}"/>
              </a:ext>
              <a:ext uri="{C183D7F6-B498-43B3-948B-1728B52AA6E4}">
                <adec:decorative xmlns:adec="http://schemas.microsoft.com/office/drawing/2017/decorative" val="1"/>
              </a:ext>
            </a:extLst>
          </p:cNvPr>
          <p:cNvSpPr/>
          <p:nvPr/>
        </p:nvSpPr>
        <p:spPr bwMode="auto">
          <a:xfrm>
            <a:off x="8075879" y="2164458"/>
            <a:ext cx="3015914" cy="388279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 name="TextBox 6">
            <a:extLst>
              <a:ext uri="{FF2B5EF4-FFF2-40B4-BE49-F238E27FC236}">
                <a16:creationId xmlns:a16="http://schemas.microsoft.com/office/drawing/2014/main" id="{FC524B32-40BB-801A-42CA-4C93DA51EE79}"/>
              </a:ext>
            </a:extLst>
          </p:cNvPr>
          <p:cNvSpPr txBox="1"/>
          <p:nvPr/>
        </p:nvSpPr>
        <p:spPr>
          <a:xfrm>
            <a:off x="1299312" y="2407526"/>
            <a:ext cx="2614573"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Standard 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(Gen5) HW</a:t>
            </a:r>
          </a:p>
        </p:txBody>
      </p:sp>
      <p:sp>
        <p:nvSpPr>
          <p:cNvPr id="8" name="TextBox 7">
            <a:extLst>
              <a:ext uri="{FF2B5EF4-FFF2-40B4-BE49-F238E27FC236}">
                <a16:creationId xmlns:a16="http://schemas.microsoft.com/office/drawing/2014/main" id="{12F9162E-106D-83A8-F187-F665F65FD0CE}"/>
              </a:ext>
            </a:extLst>
          </p:cNvPr>
          <p:cNvSpPr txBox="1"/>
          <p:nvPr/>
        </p:nvSpPr>
        <p:spPr>
          <a:xfrm>
            <a:off x="4787148" y="2407526"/>
            <a:ext cx="2617704"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Premium-series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HW</a:t>
            </a:r>
          </a:p>
        </p:txBody>
      </p:sp>
      <p:sp>
        <p:nvSpPr>
          <p:cNvPr id="9" name="TextBox 8">
            <a:extLst>
              <a:ext uri="{FF2B5EF4-FFF2-40B4-BE49-F238E27FC236}">
                <a16:creationId xmlns:a16="http://schemas.microsoft.com/office/drawing/2014/main" id="{BA609FFD-90F0-0A06-19E1-A4B1D55234C9}"/>
              </a:ext>
            </a:extLst>
          </p:cNvPr>
          <p:cNvSpPr txBox="1"/>
          <p:nvPr/>
        </p:nvSpPr>
        <p:spPr>
          <a:xfrm>
            <a:off x="8425185" y="2407526"/>
            <a:ext cx="2317302" cy="615553"/>
          </a:xfrm>
          <a:prstGeom prst="rect">
            <a:avLst/>
          </a:prstGeom>
          <a:noFill/>
        </p:spPr>
        <p:txBody>
          <a:bodyPr wrap="non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Memory optimized</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premium-series HW</a:t>
            </a:r>
          </a:p>
        </p:txBody>
      </p:sp>
      <p:sp>
        <p:nvSpPr>
          <p:cNvPr id="11" name="TextBox 10">
            <a:extLst>
              <a:ext uri="{FF2B5EF4-FFF2-40B4-BE49-F238E27FC236}">
                <a16:creationId xmlns:a16="http://schemas.microsoft.com/office/drawing/2014/main" id="{2813CC21-0897-F09E-66E4-E4B0DF355970}"/>
              </a:ext>
            </a:extLst>
          </p:cNvPr>
          <p:cNvSpPr txBox="1"/>
          <p:nvPr/>
        </p:nvSpPr>
        <p:spPr>
          <a:xfrm>
            <a:off x="1296181" y="3226279"/>
            <a:ext cx="2617704" cy="2654573"/>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80 vCores</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5.1 GB 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408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 TB max BC storage</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Intel Broadwell, Skylake and Cascade Lake,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2.3-2.5 GHz</a:t>
            </a:r>
          </a:p>
        </p:txBody>
      </p:sp>
      <p:sp>
        <p:nvSpPr>
          <p:cNvPr id="12" name="TextBox 11">
            <a:extLst>
              <a:ext uri="{FF2B5EF4-FFF2-40B4-BE49-F238E27FC236}">
                <a16:creationId xmlns:a16="http://schemas.microsoft.com/office/drawing/2014/main" id="{5819524C-F1CC-0BCA-6323-A9CC1AABF831}"/>
              </a:ext>
            </a:extLst>
          </p:cNvPr>
          <p:cNvSpPr txBox="1"/>
          <p:nvPr/>
        </p:nvSpPr>
        <p:spPr>
          <a:xfrm>
            <a:off x="4787148" y="3226279"/>
            <a:ext cx="2617704" cy="2377574"/>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128 vCores</a:t>
            </a:r>
          </a:p>
          <a:p>
            <a:pPr>
              <a:spcAft>
                <a:spcPts val="900"/>
              </a:spcAft>
            </a:pPr>
            <a:r>
              <a:rPr lang="en-US" sz="1800">
                <a:solidFill>
                  <a:srgbClr val="0078D4"/>
                </a:solidFill>
                <a:latin typeface="Segoe UI Semibold" panose="020B0702040204020203" pitchFamily="34" charset="0"/>
                <a:cs typeface="Segoe UI Semibold" panose="020B0702040204020203" pitchFamily="34" charset="0"/>
              </a:rPr>
              <a:t>7 GB </a:t>
            </a:r>
            <a:r>
              <a:rPr lang="en-US" sz="1800">
                <a:solidFill>
                  <a:srgbClr val="0078D4"/>
                </a:solidFill>
                <a:latin typeface="Segoe UI Semilight" panose="020B0402040204020203" pitchFamily="34" charset="0"/>
                <a:cs typeface="Segoe UI Semilight" panose="020B0402040204020203" pitchFamily="34" charset="0"/>
              </a:rPr>
              <a:t>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560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5.5 TB max BC storage</a:t>
            </a:r>
          </a:p>
          <a:p>
            <a:pPr>
              <a:spcAft>
                <a:spcPts val="600"/>
              </a:spcAft>
            </a:pPr>
            <a:r>
              <a:rPr lang="en-US" sz="1800">
                <a:solidFill>
                  <a:srgbClr val="0078D4"/>
                </a:solidFill>
                <a:latin typeface="Segoe UI Semilight" panose="020B0402040204020203" pitchFamily="34" charset="0"/>
                <a:cs typeface="Segoe UI Semilight" panose="020B0402040204020203" pitchFamily="34" charset="0"/>
              </a:rPr>
              <a:t>Intel 8370C</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(Ice Lake), 2.8 GHz</a:t>
            </a:r>
          </a:p>
        </p:txBody>
      </p:sp>
      <p:sp>
        <p:nvSpPr>
          <p:cNvPr id="13" name="TextBox 12">
            <a:extLst>
              <a:ext uri="{FF2B5EF4-FFF2-40B4-BE49-F238E27FC236}">
                <a16:creationId xmlns:a16="http://schemas.microsoft.com/office/drawing/2014/main" id="{B39CBA4D-598B-7602-0EBF-6A508CDE3A62}"/>
              </a:ext>
            </a:extLst>
          </p:cNvPr>
          <p:cNvSpPr txBox="1"/>
          <p:nvPr/>
        </p:nvSpPr>
        <p:spPr>
          <a:xfrm>
            <a:off x="8274983" y="3226279"/>
            <a:ext cx="2617704" cy="2377574"/>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128 vCores</a:t>
            </a:r>
          </a:p>
          <a:p>
            <a:pPr>
              <a:spcAft>
                <a:spcPts val="900"/>
              </a:spcAft>
            </a:pPr>
            <a:r>
              <a:rPr lang="en-US" sz="1800">
                <a:solidFill>
                  <a:srgbClr val="0078D4"/>
                </a:solidFill>
                <a:latin typeface="Segoe UI Semibold" panose="020B0702040204020203" pitchFamily="34" charset="0"/>
                <a:cs typeface="Segoe UI Semibold" panose="020B0702040204020203" pitchFamily="34" charset="0"/>
              </a:rPr>
              <a:t>13.6 GB </a:t>
            </a:r>
            <a:r>
              <a:rPr lang="en-US" sz="1800">
                <a:solidFill>
                  <a:srgbClr val="0078D4"/>
                </a:solidFill>
                <a:latin typeface="Segoe UI Semilight" panose="020B0402040204020203" pitchFamily="34" charset="0"/>
                <a:cs typeface="Segoe UI Semilight" panose="020B0402040204020203" pitchFamily="34" charset="0"/>
              </a:rPr>
              <a:t>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870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bold" panose="020B0702040204020203" pitchFamily="34" charset="0"/>
                <a:cs typeface="Segoe UI Semibold" panose="020B0702040204020203" pitchFamily="34" charset="0"/>
              </a:rPr>
              <a:t>16 TB </a:t>
            </a:r>
            <a:r>
              <a:rPr lang="en-US" sz="1800">
                <a:solidFill>
                  <a:srgbClr val="0078D4"/>
                </a:solidFill>
                <a:latin typeface="Segoe UI Semilight" panose="020B0402040204020203" pitchFamily="34" charset="0"/>
                <a:cs typeface="Segoe UI Semilight" panose="020B0402040204020203" pitchFamily="34" charset="0"/>
              </a:rPr>
              <a:t>max BC storage</a:t>
            </a:r>
          </a:p>
          <a:p>
            <a:pPr>
              <a:spcAft>
                <a:spcPts val="600"/>
              </a:spcAft>
            </a:pPr>
            <a:r>
              <a:rPr lang="en-US" sz="1800">
                <a:solidFill>
                  <a:srgbClr val="0078D4"/>
                </a:solidFill>
                <a:latin typeface="Segoe UI Semilight" panose="020B0402040204020203" pitchFamily="34" charset="0"/>
                <a:cs typeface="Segoe UI Semilight" panose="020B0402040204020203" pitchFamily="34" charset="0"/>
              </a:rPr>
              <a:t>Intel 8370C </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(Ice Lake), 2.8 GHz</a:t>
            </a:r>
          </a:p>
        </p:txBody>
      </p:sp>
      <p:sp>
        <p:nvSpPr>
          <p:cNvPr id="14" name="TextBox 13">
            <a:extLst>
              <a:ext uri="{FF2B5EF4-FFF2-40B4-BE49-F238E27FC236}">
                <a16:creationId xmlns:a16="http://schemas.microsoft.com/office/drawing/2014/main" id="{EE6C7648-C5EA-74A5-196F-1443738FA089}"/>
              </a:ext>
            </a:extLst>
          </p:cNvPr>
          <p:cNvSpPr txBox="1"/>
          <p:nvPr/>
        </p:nvSpPr>
        <p:spPr>
          <a:xfrm>
            <a:off x="5308905" y="1518127"/>
            <a:ext cx="1574190"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8661C5"/>
                </a:solidFill>
                <a:latin typeface="Segoe UI Semibold" panose="020B0702040204020203" pitchFamily="34" charset="0"/>
                <a:cs typeface="Segoe UI Semibold" panose="020B0702040204020203" pitchFamily="34" charset="0"/>
              </a:rPr>
              <a:t>+35%</a:t>
            </a:r>
            <a:endParaRPr kumimoji="0" lang="en-US" sz="3600" b="0" i="0" u="none" strike="noStrike" kern="1200" cap="none" spc="0" normalizeH="0" baseline="0" noProof="0">
              <a:ln>
                <a:noFill/>
              </a:ln>
              <a:solidFill>
                <a:srgbClr val="8661C5"/>
              </a:solidFill>
              <a:effectLst/>
              <a:uLnTx/>
              <a:uFillTx/>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C9D8D171-E494-B353-B269-1F87ED0F9A28}"/>
              </a:ext>
            </a:extLst>
          </p:cNvPr>
          <p:cNvSpPr txBox="1"/>
          <p:nvPr/>
        </p:nvSpPr>
        <p:spPr>
          <a:xfrm>
            <a:off x="8686787" y="1518126"/>
            <a:ext cx="1794095"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C03BC4"/>
                </a:solidFill>
                <a:latin typeface="Segoe UI Semibold" panose="020B0702040204020203" pitchFamily="34" charset="0"/>
                <a:cs typeface="Segoe UI Semibold" panose="020B0702040204020203" pitchFamily="34" charset="0"/>
              </a:rPr>
              <a:t>+166%</a:t>
            </a:r>
            <a:endParaRPr kumimoji="0" lang="en-US" sz="3600" b="0" i="0" u="none" strike="noStrike" kern="1200" cap="none" spc="0" normalizeH="0" baseline="0" noProof="0">
              <a:ln>
                <a:noFill/>
              </a:ln>
              <a:solidFill>
                <a:srgbClr val="C03BC4"/>
              </a:solidFill>
              <a:effectLst/>
              <a:uLnTx/>
              <a:uFillTx/>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B7706F98-0507-CC92-391E-291436F853D8}"/>
              </a:ext>
            </a:extLst>
          </p:cNvPr>
          <p:cNvSpPr txBox="1"/>
          <p:nvPr/>
        </p:nvSpPr>
        <p:spPr>
          <a:xfrm>
            <a:off x="1711119" y="1518126"/>
            <a:ext cx="1794094"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0078D4"/>
                </a:solidFill>
                <a:latin typeface="Segoe UI Semibold" panose="020B0702040204020203" pitchFamily="34" charset="0"/>
                <a:cs typeface="Segoe UI Semibold" panose="020B0702040204020203" pitchFamily="34" charset="0"/>
              </a:rPr>
              <a:t>5.1 GB</a:t>
            </a:r>
            <a:endParaRPr kumimoji="0" lang="en-US" sz="36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6" name="Title 1">
            <a:extLst>
              <a:ext uri="{FF2B5EF4-FFF2-40B4-BE49-F238E27FC236}">
                <a16:creationId xmlns:a16="http://schemas.microsoft.com/office/drawing/2014/main" id="{BDAB9D74-B8D4-C7FD-4D4A-D631B90397C6}"/>
              </a:ext>
            </a:extLst>
          </p:cNvPr>
          <p:cNvSpPr txBox="1">
            <a:spLocks/>
          </p:cNvSpPr>
          <p:nvPr/>
        </p:nvSpPr>
        <p:spPr>
          <a:xfrm>
            <a:off x="3377321" y="6159861"/>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aka.ms/sqlmi-hw</a:t>
            </a:r>
          </a:p>
        </p:txBody>
      </p:sp>
    </p:spTree>
    <p:extLst>
      <p:ext uri="{BB962C8B-B14F-4D97-AF65-F5344CB8AC3E}">
        <p14:creationId xmlns:p14="http://schemas.microsoft.com/office/powerpoint/2010/main" val="1452495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Online scaling operations</a:t>
            </a:r>
          </a:p>
        </p:txBody>
      </p:sp>
      <p:sp>
        <p:nvSpPr>
          <p:cNvPr id="3" name="TextBox 2">
            <a:extLst>
              <a:ext uri="{FF2B5EF4-FFF2-40B4-BE49-F238E27FC236}">
                <a16:creationId xmlns:a16="http://schemas.microsoft.com/office/drawing/2014/main" id="{F9BA1B2B-A8E9-8B23-2405-DA0F1D526F7B}"/>
              </a:ext>
            </a:extLst>
          </p:cNvPr>
          <p:cNvSpPr txBox="1"/>
          <p:nvPr/>
        </p:nvSpPr>
        <p:spPr>
          <a:xfrm>
            <a:off x="588263" y="2709625"/>
            <a:ext cx="10689338" cy="1846659"/>
          </a:xfrm>
          <a:prstGeom prst="rect">
            <a:avLst/>
          </a:prstGeom>
          <a:noFill/>
        </p:spPr>
        <p:txBody>
          <a:bodyPr wrap="square" lIns="0" tIns="0" rIns="0" bIns="0" rtlCol="0">
            <a:spAutoFit/>
          </a:bodyPr>
          <a:lstStyle/>
          <a:p>
            <a:pPr defTabSz="932742">
              <a:spcBef>
                <a:spcPct val="0"/>
              </a:spcBef>
            </a:pP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Configuring instance size (vCores and storage), service tier, and hardware configuration</a:t>
            </a:r>
            <a:b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is an </a:t>
            </a:r>
            <a:r>
              <a:rPr lang="en-US" sz="40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online operation</a:t>
            </a: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t>
            </a:r>
          </a:p>
        </p:txBody>
      </p:sp>
      <p:sp>
        <p:nvSpPr>
          <p:cNvPr id="4" name="TextBox 3">
            <a:extLst>
              <a:ext uri="{FF2B5EF4-FFF2-40B4-BE49-F238E27FC236}">
                <a16:creationId xmlns:a16="http://schemas.microsoft.com/office/drawing/2014/main" id="{88C70C8C-8419-616B-C5A6-BFD9AAF535BF}"/>
              </a:ext>
            </a:extLst>
          </p:cNvPr>
          <p:cNvSpPr txBox="1"/>
          <p:nvPr/>
        </p:nvSpPr>
        <p:spPr>
          <a:xfrm>
            <a:off x="588263" y="7186969"/>
            <a:ext cx="10689338" cy="1969770"/>
          </a:xfrm>
          <a:prstGeom prst="rect">
            <a:avLst/>
          </a:prstGeom>
          <a:noFill/>
        </p:spPr>
        <p:txBody>
          <a:bodyPr wrap="square" lIns="0" tIns="0" rIns="0" bIns="0" rtlCol="0">
            <a:spAutoFit/>
          </a:bodyPr>
          <a:lstStyle/>
          <a:p>
            <a:pPr defTabSz="932742">
              <a:spcBef>
                <a:spcPct val="0"/>
              </a:spcBef>
            </a:pPr>
            <a:r>
              <a:rPr lang="en-US" sz="3200" spc="-50">
                <a:ln w="3175">
                  <a:noFill/>
                </a:ln>
                <a:solidFill>
                  <a:srgbClr val="0078D4"/>
                </a:solidFill>
                <a:latin typeface="Segoe UI Semilight" panose="020B0402040204020203" pitchFamily="34" charset="0"/>
                <a:cs typeface="Segoe UI Semilight" panose="020B0402040204020203" pitchFamily="34" charset="0"/>
              </a:rPr>
              <a:t>This means that even though the operation may take some time, </a:t>
            </a:r>
            <a:r>
              <a:rPr lang="en-US" sz="3200" spc="-50">
                <a:ln w="3175">
                  <a:noFill/>
                </a:ln>
                <a:solidFill>
                  <a:srgbClr val="0078D4"/>
                </a:solidFill>
                <a:latin typeface="Segoe UI Semibold" panose="020B0702040204020203" pitchFamily="34" charset="0"/>
                <a:cs typeface="Segoe UI Semibold" panose="020B0702040204020203" pitchFamily="34" charset="0"/>
              </a:rPr>
              <a:t>the instance is available </a:t>
            </a:r>
            <a:r>
              <a:rPr lang="en-US" sz="3200" spc="-50">
                <a:ln w="3175">
                  <a:noFill/>
                </a:ln>
                <a:solidFill>
                  <a:srgbClr val="0078D4"/>
                </a:solidFill>
                <a:latin typeface="Segoe UI Semilight" panose="020B0402040204020203" pitchFamily="34" charset="0"/>
                <a:cs typeface="Segoe UI Semilight" panose="020B0402040204020203" pitchFamily="34" charset="0"/>
              </a:rPr>
              <a:t>all the time, except for several seconds towards the end of the operation, when a failover (a brief restart) happens.</a:t>
            </a:r>
          </a:p>
        </p:txBody>
      </p:sp>
    </p:spTree>
    <p:extLst>
      <p:ext uri="{BB962C8B-B14F-4D97-AF65-F5344CB8AC3E}">
        <p14:creationId xmlns:p14="http://schemas.microsoft.com/office/powerpoint/2010/main" val="40554084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Online scaling operations</a:t>
            </a:r>
          </a:p>
        </p:txBody>
      </p:sp>
      <p:sp>
        <p:nvSpPr>
          <p:cNvPr id="3" name="TextBox 2">
            <a:extLst>
              <a:ext uri="{FF2B5EF4-FFF2-40B4-BE49-F238E27FC236}">
                <a16:creationId xmlns:a16="http://schemas.microsoft.com/office/drawing/2014/main" id="{F9BA1B2B-A8E9-8B23-2405-DA0F1D526F7B}"/>
              </a:ext>
            </a:extLst>
          </p:cNvPr>
          <p:cNvSpPr txBox="1"/>
          <p:nvPr/>
        </p:nvSpPr>
        <p:spPr>
          <a:xfrm>
            <a:off x="588263" y="1840945"/>
            <a:ext cx="10689338" cy="1846659"/>
          </a:xfrm>
          <a:prstGeom prst="rect">
            <a:avLst/>
          </a:prstGeom>
          <a:noFill/>
        </p:spPr>
        <p:txBody>
          <a:bodyPr wrap="square" lIns="0" tIns="0" rIns="0" bIns="0" rtlCol="0">
            <a:spAutoFit/>
          </a:bodyPr>
          <a:lstStyle/>
          <a:p>
            <a:pPr defTabSz="932742">
              <a:spcBef>
                <a:spcPct val="0"/>
              </a:spcBef>
            </a:pP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Configuring instance size (vCores and storage), service tier, and hardware configuration</a:t>
            </a:r>
            <a:b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is an </a:t>
            </a:r>
            <a:r>
              <a:rPr lang="en-US" sz="40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online operation</a:t>
            </a: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t>
            </a:r>
          </a:p>
        </p:txBody>
      </p:sp>
      <p:sp>
        <p:nvSpPr>
          <p:cNvPr id="4" name="TextBox 3">
            <a:extLst>
              <a:ext uri="{FF2B5EF4-FFF2-40B4-BE49-F238E27FC236}">
                <a16:creationId xmlns:a16="http://schemas.microsoft.com/office/drawing/2014/main" id="{88C70C8C-8419-616B-C5A6-BFD9AAF535BF}"/>
              </a:ext>
            </a:extLst>
          </p:cNvPr>
          <p:cNvSpPr txBox="1"/>
          <p:nvPr/>
        </p:nvSpPr>
        <p:spPr>
          <a:xfrm>
            <a:off x="588263" y="4017049"/>
            <a:ext cx="10689338" cy="1969770"/>
          </a:xfrm>
          <a:prstGeom prst="rect">
            <a:avLst/>
          </a:prstGeom>
          <a:noFill/>
        </p:spPr>
        <p:txBody>
          <a:bodyPr wrap="square" lIns="0" tIns="0" rIns="0" bIns="0" rtlCol="0">
            <a:spAutoFit/>
          </a:bodyPr>
          <a:lstStyle/>
          <a:p>
            <a:pPr defTabSz="932742">
              <a:spcBef>
                <a:spcPct val="0"/>
              </a:spcBef>
            </a:pPr>
            <a:r>
              <a:rPr lang="en-US" sz="3200" spc="-50">
                <a:ln w="3175">
                  <a:noFill/>
                </a:ln>
                <a:solidFill>
                  <a:srgbClr val="0078D4"/>
                </a:solidFill>
                <a:latin typeface="Segoe UI Semilight" panose="020B0402040204020203" pitchFamily="34" charset="0"/>
                <a:cs typeface="Segoe UI Semilight" panose="020B0402040204020203" pitchFamily="34" charset="0"/>
              </a:rPr>
              <a:t>This means that even though the operation may take some time, </a:t>
            </a:r>
            <a:r>
              <a:rPr lang="en-US" sz="3200" spc="-50">
                <a:ln w="3175">
                  <a:noFill/>
                </a:ln>
                <a:solidFill>
                  <a:srgbClr val="0078D4"/>
                </a:solidFill>
                <a:latin typeface="Segoe UI Semibold" panose="020B0702040204020203" pitchFamily="34" charset="0"/>
                <a:cs typeface="Segoe UI Semibold" panose="020B0702040204020203" pitchFamily="34" charset="0"/>
              </a:rPr>
              <a:t>the instance is available </a:t>
            </a:r>
            <a:r>
              <a:rPr lang="en-US" sz="3200" spc="-50">
                <a:ln w="3175">
                  <a:noFill/>
                </a:ln>
                <a:solidFill>
                  <a:srgbClr val="0078D4"/>
                </a:solidFill>
                <a:latin typeface="Segoe UI Semilight" panose="020B0402040204020203" pitchFamily="34" charset="0"/>
                <a:cs typeface="Segoe UI Semilight" panose="020B0402040204020203" pitchFamily="34" charset="0"/>
              </a:rPr>
              <a:t>all the time, except for several seconds towards the end of the operation, when a failover (a brief restart) happens.</a:t>
            </a:r>
          </a:p>
        </p:txBody>
      </p:sp>
    </p:spTree>
    <p:extLst>
      <p:ext uri="{BB962C8B-B14F-4D97-AF65-F5344CB8AC3E}">
        <p14:creationId xmlns:p14="http://schemas.microsoft.com/office/powerpoint/2010/main" val="3676522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Connectivity and security</a:t>
            </a:r>
          </a:p>
        </p:txBody>
      </p:sp>
      <p:sp>
        <p:nvSpPr>
          <p:cNvPr id="3" name="Rounded Rectangle 5">
            <a:extLst>
              <a:ext uri="{FF2B5EF4-FFF2-40B4-BE49-F238E27FC236}">
                <a16:creationId xmlns:a16="http://schemas.microsoft.com/office/drawing/2014/main" id="{EF65C0B2-6173-C688-36E2-D18047BDB2E2}"/>
              </a:ext>
              <a:ext uri="{C183D7F6-B498-43B3-948B-1728B52AA6E4}">
                <adec:decorative xmlns:adec="http://schemas.microsoft.com/office/drawing/2017/decorative" val="1"/>
              </a:ext>
            </a:extLst>
          </p:cNvPr>
          <p:cNvSpPr/>
          <p:nvPr/>
        </p:nvSpPr>
        <p:spPr bwMode="auto">
          <a:xfrm>
            <a:off x="2929007" y="2266058"/>
            <a:ext cx="3015914" cy="301714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596E6556-676B-4355-0BF9-AE494E504912}"/>
              </a:ext>
              <a:ext uri="{C183D7F6-B498-43B3-948B-1728B52AA6E4}">
                <adec:decorative xmlns:adec="http://schemas.microsoft.com/office/drawing/2017/decorative" val="1"/>
              </a:ext>
            </a:extLst>
          </p:cNvPr>
          <p:cNvSpPr/>
          <p:nvPr/>
        </p:nvSpPr>
        <p:spPr bwMode="auto">
          <a:xfrm>
            <a:off x="6416843" y="2266058"/>
            <a:ext cx="3015914" cy="301714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5" name="Rounded Rectangle 5">
            <a:extLst>
              <a:ext uri="{FF2B5EF4-FFF2-40B4-BE49-F238E27FC236}">
                <a16:creationId xmlns:a16="http://schemas.microsoft.com/office/drawing/2014/main" id="{C44D3024-64BC-8CA2-30E1-A977F710EA58}"/>
              </a:ext>
              <a:ext uri="{C183D7F6-B498-43B3-948B-1728B52AA6E4}">
                <adec:decorative xmlns:adec="http://schemas.microsoft.com/office/drawing/2017/decorative" val="1"/>
              </a:ext>
            </a:extLst>
          </p:cNvPr>
          <p:cNvSpPr/>
          <p:nvPr/>
        </p:nvSpPr>
        <p:spPr bwMode="auto">
          <a:xfrm>
            <a:off x="13994079" y="2266058"/>
            <a:ext cx="3015914" cy="301714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F37A7774-C434-5A69-F2D8-A71DE148B915}"/>
              </a:ext>
            </a:extLst>
          </p:cNvPr>
          <p:cNvSpPr txBox="1"/>
          <p:nvPr/>
        </p:nvSpPr>
        <p:spPr>
          <a:xfrm>
            <a:off x="3128112" y="2509126"/>
            <a:ext cx="2614573"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VNet local endpoint</a:t>
            </a:r>
          </a:p>
        </p:txBody>
      </p:sp>
      <p:sp>
        <p:nvSpPr>
          <p:cNvPr id="7" name="TextBox 6">
            <a:extLst>
              <a:ext uri="{FF2B5EF4-FFF2-40B4-BE49-F238E27FC236}">
                <a16:creationId xmlns:a16="http://schemas.microsoft.com/office/drawing/2014/main" id="{6B78E7E2-31A0-306A-C489-C0AAAC8C76DF}"/>
              </a:ext>
            </a:extLst>
          </p:cNvPr>
          <p:cNvSpPr txBox="1"/>
          <p:nvPr/>
        </p:nvSpPr>
        <p:spPr>
          <a:xfrm>
            <a:off x="6615948" y="2509126"/>
            <a:ext cx="2617704"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Public endpoint </a:t>
            </a:r>
          </a:p>
        </p:txBody>
      </p:sp>
      <p:sp>
        <p:nvSpPr>
          <p:cNvPr id="8" name="TextBox 7">
            <a:extLst>
              <a:ext uri="{FF2B5EF4-FFF2-40B4-BE49-F238E27FC236}">
                <a16:creationId xmlns:a16="http://schemas.microsoft.com/office/drawing/2014/main" id="{28B64757-E322-F234-7C24-8189F3A4A679}"/>
              </a:ext>
            </a:extLst>
          </p:cNvPr>
          <p:cNvSpPr txBox="1"/>
          <p:nvPr/>
        </p:nvSpPr>
        <p:spPr>
          <a:xfrm>
            <a:off x="14503015" y="2509126"/>
            <a:ext cx="1998047" cy="307777"/>
          </a:xfrm>
          <a:prstGeom prst="rect">
            <a:avLst/>
          </a:prstGeom>
          <a:noFill/>
        </p:spPr>
        <p:txBody>
          <a:bodyPr wrap="non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Private endpoint </a:t>
            </a:r>
          </a:p>
        </p:txBody>
      </p:sp>
      <p:sp>
        <p:nvSpPr>
          <p:cNvPr id="9" name="TextBox 8">
            <a:extLst>
              <a:ext uri="{FF2B5EF4-FFF2-40B4-BE49-F238E27FC236}">
                <a16:creationId xmlns:a16="http://schemas.microsoft.com/office/drawing/2014/main" id="{811B7EAA-D853-4182-09D2-CDD68BA11F62}"/>
              </a:ext>
            </a:extLst>
          </p:cNvPr>
          <p:cNvSpPr txBox="1"/>
          <p:nvPr/>
        </p:nvSpPr>
        <p:spPr>
          <a:xfrm>
            <a:off x="3124981" y="3327879"/>
            <a:ext cx="2617704" cy="1038746"/>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More demanding e2e configuration.</a:t>
            </a:r>
          </a:p>
        </p:txBody>
      </p:sp>
      <p:sp>
        <p:nvSpPr>
          <p:cNvPr id="10" name="TextBox 9">
            <a:extLst>
              <a:ext uri="{FF2B5EF4-FFF2-40B4-BE49-F238E27FC236}">
                <a16:creationId xmlns:a16="http://schemas.microsoft.com/office/drawing/2014/main" id="{5D3C2D7A-6252-DE06-2988-AAA75E3B0EAD}"/>
              </a:ext>
            </a:extLst>
          </p:cNvPr>
          <p:cNvSpPr txBox="1"/>
          <p:nvPr/>
        </p:nvSpPr>
        <p:spPr>
          <a:xfrm>
            <a:off x="6615948" y="3327879"/>
            <a:ext cx="2617704" cy="2100575"/>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Less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flexible.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Enables connections from any internet location.</a:t>
            </a:r>
          </a:p>
          <a:p>
            <a:pPr marL="0" indent="0" algn="l">
              <a:spcAft>
                <a:spcPts val="900"/>
              </a:spcAft>
              <a:buFont typeface="Arial" panose="020B0604020202020204" pitchFamily="34" charset="0"/>
              <a:buNone/>
            </a:pPr>
            <a:endParaRPr lang="en-US" sz="1800">
              <a:solidFill>
                <a:srgbClr val="0078D4"/>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74E4EB47-14E2-773F-6500-BBB3C1ACDF90}"/>
              </a:ext>
            </a:extLst>
          </p:cNvPr>
          <p:cNvSpPr txBox="1"/>
          <p:nvPr/>
        </p:nvSpPr>
        <p:spPr>
          <a:xfrm>
            <a:off x="14193183" y="3327879"/>
            <a:ext cx="2617704" cy="1546577"/>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Enables most features.</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Easy configuration.</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Azure concept.</a:t>
            </a:r>
          </a:p>
        </p:txBody>
      </p:sp>
      <p:sp>
        <p:nvSpPr>
          <p:cNvPr id="12" name="Title 1">
            <a:extLst>
              <a:ext uri="{FF2B5EF4-FFF2-40B4-BE49-F238E27FC236}">
                <a16:creationId xmlns:a16="http://schemas.microsoft.com/office/drawing/2014/main" id="{4A4E8060-15F0-6323-B111-067B033734C5}"/>
              </a:ext>
            </a:extLst>
          </p:cNvPr>
          <p:cNvSpPr txBox="1">
            <a:spLocks/>
          </p:cNvSpPr>
          <p:nvPr/>
        </p:nvSpPr>
        <p:spPr>
          <a:xfrm>
            <a:off x="14086166" y="5965905"/>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aka.ms/sqlmi-pes</a:t>
            </a:r>
          </a:p>
        </p:txBody>
      </p:sp>
    </p:spTree>
    <p:extLst>
      <p:ext uri="{BB962C8B-B14F-4D97-AF65-F5344CB8AC3E}">
        <p14:creationId xmlns:p14="http://schemas.microsoft.com/office/powerpoint/2010/main" val="3341370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Connectivity and security</a:t>
            </a:r>
          </a:p>
        </p:txBody>
      </p:sp>
      <p:sp>
        <p:nvSpPr>
          <p:cNvPr id="3" name="Rounded Rectangle 5">
            <a:extLst>
              <a:ext uri="{FF2B5EF4-FFF2-40B4-BE49-F238E27FC236}">
                <a16:creationId xmlns:a16="http://schemas.microsoft.com/office/drawing/2014/main" id="{EF65C0B2-6173-C688-36E2-D18047BDB2E2}"/>
              </a:ext>
              <a:ext uri="{C183D7F6-B498-43B3-948B-1728B52AA6E4}">
                <adec:decorative xmlns:adec="http://schemas.microsoft.com/office/drawing/2017/decorative" val="1"/>
              </a:ext>
            </a:extLst>
          </p:cNvPr>
          <p:cNvSpPr/>
          <p:nvPr/>
        </p:nvSpPr>
        <p:spPr bwMode="auto">
          <a:xfrm>
            <a:off x="1100207" y="2266058"/>
            <a:ext cx="3015914" cy="301714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596E6556-676B-4355-0BF9-AE494E504912}"/>
              </a:ext>
              <a:ext uri="{C183D7F6-B498-43B3-948B-1728B52AA6E4}">
                <adec:decorative xmlns:adec="http://schemas.microsoft.com/office/drawing/2017/decorative" val="1"/>
              </a:ext>
            </a:extLst>
          </p:cNvPr>
          <p:cNvSpPr/>
          <p:nvPr/>
        </p:nvSpPr>
        <p:spPr bwMode="auto">
          <a:xfrm>
            <a:off x="4588043" y="2266058"/>
            <a:ext cx="3015914" cy="301714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5" name="Rounded Rectangle 5">
            <a:extLst>
              <a:ext uri="{FF2B5EF4-FFF2-40B4-BE49-F238E27FC236}">
                <a16:creationId xmlns:a16="http://schemas.microsoft.com/office/drawing/2014/main" id="{C44D3024-64BC-8CA2-30E1-A977F710EA58}"/>
              </a:ext>
              <a:ext uri="{C183D7F6-B498-43B3-948B-1728B52AA6E4}">
                <adec:decorative xmlns:adec="http://schemas.microsoft.com/office/drawing/2017/decorative" val="1"/>
              </a:ext>
            </a:extLst>
          </p:cNvPr>
          <p:cNvSpPr/>
          <p:nvPr/>
        </p:nvSpPr>
        <p:spPr bwMode="auto">
          <a:xfrm>
            <a:off x="8075879" y="2266058"/>
            <a:ext cx="3015914" cy="301714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F37A7774-C434-5A69-F2D8-A71DE148B915}"/>
              </a:ext>
            </a:extLst>
          </p:cNvPr>
          <p:cNvSpPr txBox="1"/>
          <p:nvPr/>
        </p:nvSpPr>
        <p:spPr>
          <a:xfrm>
            <a:off x="1299312" y="2509126"/>
            <a:ext cx="2614573"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VNet local endpoint</a:t>
            </a:r>
          </a:p>
        </p:txBody>
      </p:sp>
      <p:sp>
        <p:nvSpPr>
          <p:cNvPr id="7" name="TextBox 6">
            <a:extLst>
              <a:ext uri="{FF2B5EF4-FFF2-40B4-BE49-F238E27FC236}">
                <a16:creationId xmlns:a16="http://schemas.microsoft.com/office/drawing/2014/main" id="{6B78E7E2-31A0-306A-C489-C0AAAC8C76DF}"/>
              </a:ext>
            </a:extLst>
          </p:cNvPr>
          <p:cNvSpPr txBox="1"/>
          <p:nvPr/>
        </p:nvSpPr>
        <p:spPr>
          <a:xfrm>
            <a:off x="4787148" y="2509126"/>
            <a:ext cx="2617704"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Public endpoint </a:t>
            </a:r>
          </a:p>
        </p:txBody>
      </p:sp>
      <p:sp>
        <p:nvSpPr>
          <p:cNvPr id="8" name="TextBox 7">
            <a:extLst>
              <a:ext uri="{FF2B5EF4-FFF2-40B4-BE49-F238E27FC236}">
                <a16:creationId xmlns:a16="http://schemas.microsoft.com/office/drawing/2014/main" id="{28B64757-E322-F234-7C24-8189F3A4A679}"/>
              </a:ext>
            </a:extLst>
          </p:cNvPr>
          <p:cNvSpPr txBox="1"/>
          <p:nvPr/>
        </p:nvSpPr>
        <p:spPr>
          <a:xfrm>
            <a:off x="8584815" y="2509126"/>
            <a:ext cx="1998047" cy="307777"/>
          </a:xfrm>
          <a:prstGeom prst="rect">
            <a:avLst/>
          </a:prstGeom>
          <a:noFill/>
        </p:spPr>
        <p:txBody>
          <a:bodyPr wrap="non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Private endpoint </a:t>
            </a:r>
          </a:p>
        </p:txBody>
      </p:sp>
      <p:sp>
        <p:nvSpPr>
          <p:cNvPr id="9" name="TextBox 8">
            <a:extLst>
              <a:ext uri="{FF2B5EF4-FFF2-40B4-BE49-F238E27FC236}">
                <a16:creationId xmlns:a16="http://schemas.microsoft.com/office/drawing/2014/main" id="{811B7EAA-D853-4182-09D2-CDD68BA11F62}"/>
              </a:ext>
            </a:extLst>
          </p:cNvPr>
          <p:cNvSpPr txBox="1"/>
          <p:nvPr/>
        </p:nvSpPr>
        <p:spPr>
          <a:xfrm>
            <a:off x="1296181" y="3327879"/>
            <a:ext cx="2617704" cy="1038746"/>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More demanding e2e configuration.</a:t>
            </a:r>
          </a:p>
        </p:txBody>
      </p:sp>
      <p:sp>
        <p:nvSpPr>
          <p:cNvPr id="10" name="TextBox 9">
            <a:extLst>
              <a:ext uri="{FF2B5EF4-FFF2-40B4-BE49-F238E27FC236}">
                <a16:creationId xmlns:a16="http://schemas.microsoft.com/office/drawing/2014/main" id="{5D3C2D7A-6252-DE06-2988-AAA75E3B0EAD}"/>
              </a:ext>
            </a:extLst>
          </p:cNvPr>
          <p:cNvSpPr txBox="1"/>
          <p:nvPr/>
        </p:nvSpPr>
        <p:spPr>
          <a:xfrm>
            <a:off x="4787148" y="3327879"/>
            <a:ext cx="2617704" cy="2100575"/>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Less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flexible.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Enables connections from any internet location.</a:t>
            </a:r>
          </a:p>
          <a:p>
            <a:pPr marL="0" indent="0" algn="l">
              <a:spcAft>
                <a:spcPts val="900"/>
              </a:spcAft>
              <a:buFont typeface="Arial" panose="020B0604020202020204" pitchFamily="34" charset="0"/>
              <a:buNone/>
            </a:pPr>
            <a:endParaRPr lang="en-US" sz="1800">
              <a:solidFill>
                <a:srgbClr val="0078D4"/>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74E4EB47-14E2-773F-6500-BBB3C1ACDF90}"/>
              </a:ext>
            </a:extLst>
          </p:cNvPr>
          <p:cNvSpPr txBox="1"/>
          <p:nvPr/>
        </p:nvSpPr>
        <p:spPr>
          <a:xfrm>
            <a:off x="8274983" y="3327879"/>
            <a:ext cx="2617704" cy="1546577"/>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Enables most features.</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Easy configuration.</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Azure concept.</a:t>
            </a:r>
          </a:p>
        </p:txBody>
      </p:sp>
      <p:sp>
        <p:nvSpPr>
          <p:cNvPr id="12" name="Title 1">
            <a:extLst>
              <a:ext uri="{FF2B5EF4-FFF2-40B4-BE49-F238E27FC236}">
                <a16:creationId xmlns:a16="http://schemas.microsoft.com/office/drawing/2014/main" id="{201304D5-DD95-0133-5EE3-B09305DBD93C}"/>
              </a:ext>
            </a:extLst>
          </p:cNvPr>
          <p:cNvSpPr txBox="1">
            <a:spLocks/>
          </p:cNvSpPr>
          <p:nvPr/>
        </p:nvSpPr>
        <p:spPr>
          <a:xfrm>
            <a:off x="3377321" y="5965905"/>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aka.ms/sqlmi-pes</a:t>
            </a:r>
          </a:p>
        </p:txBody>
      </p:sp>
    </p:spTree>
    <p:extLst>
      <p:ext uri="{BB962C8B-B14F-4D97-AF65-F5344CB8AC3E}">
        <p14:creationId xmlns:p14="http://schemas.microsoft.com/office/powerpoint/2010/main" val="311327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AA42F8E-2662-8E38-6C4A-911216FB0D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632" y="636256"/>
            <a:ext cx="5585488" cy="5585488"/>
          </a:xfrm>
          <a:prstGeom prst="rect">
            <a:avLst/>
          </a:prstGeom>
          <a:effectLst>
            <a:outerShdw blurRad="63500" dist="63500" dir="2700000" sx="101000" sy="101000" algn="tl" rotWithShape="0">
              <a:schemeClr val="tx1">
                <a:alpha val="40000"/>
              </a:schemeClr>
            </a:outerShdw>
          </a:effectLst>
        </p:spPr>
      </p:pic>
      <p:sp>
        <p:nvSpPr>
          <p:cNvPr id="4" name="Title 2">
            <a:extLst>
              <a:ext uri="{FF2B5EF4-FFF2-40B4-BE49-F238E27FC236}">
                <a16:creationId xmlns:a16="http://schemas.microsoft.com/office/drawing/2014/main" id="{1309EA67-C30E-4217-00A6-600351C4EF2F}"/>
              </a:ext>
            </a:extLst>
          </p:cNvPr>
          <p:cNvSpPr txBox="1">
            <a:spLocks/>
          </p:cNvSpPr>
          <p:nvPr/>
        </p:nvSpPr>
        <p:spPr>
          <a:xfrm>
            <a:off x="585216" y="3152533"/>
            <a:ext cx="9144000" cy="61555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2"/>
                </a:solidFill>
                <a:effectLst/>
                <a:latin typeface="+mj-lt"/>
                <a:ea typeface="+mn-ea"/>
                <a:cs typeface="Segoe UI" pitchFamily="34" charset="0"/>
              </a:defRPr>
            </a:lvl1pPr>
          </a:lstStyle>
          <a:p>
            <a:r>
              <a:rPr lang="en-US">
                <a:solidFill>
                  <a:schemeClr val="tx1"/>
                </a:solidFill>
              </a:rPr>
              <a:t>How it all began?</a:t>
            </a:r>
          </a:p>
        </p:txBody>
      </p:sp>
    </p:spTree>
    <p:extLst>
      <p:ext uri="{BB962C8B-B14F-4D97-AF65-F5344CB8AC3E}">
        <p14:creationId xmlns:p14="http://schemas.microsoft.com/office/powerpoint/2010/main" val="92664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Connections with retry logic are recommended</a:t>
            </a:r>
          </a:p>
        </p:txBody>
      </p:sp>
      <p:sp>
        <p:nvSpPr>
          <p:cNvPr id="12" name="TextBox 11">
            <a:extLst>
              <a:ext uri="{FF2B5EF4-FFF2-40B4-BE49-F238E27FC236}">
                <a16:creationId xmlns:a16="http://schemas.microsoft.com/office/drawing/2014/main" id="{69AFD456-7B0C-7B13-9A5F-FB964D4E2C5C}"/>
              </a:ext>
            </a:extLst>
          </p:cNvPr>
          <p:cNvSpPr txBox="1"/>
          <p:nvPr/>
        </p:nvSpPr>
        <p:spPr>
          <a:xfrm>
            <a:off x="588264" y="2197893"/>
            <a:ext cx="11018519" cy="2462213"/>
          </a:xfrm>
          <a:prstGeom prst="rect">
            <a:avLst/>
          </a:prstGeom>
          <a:noFill/>
        </p:spPr>
        <p:txBody>
          <a:bodyPr wrap="square" lIns="0" tIns="0" rIns="0" bIns="0" rtlCol="0">
            <a:spAutoFit/>
          </a:bodyPr>
          <a:lstStyle/>
          <a:p>
            <a:pPr defTabSz="932742">
              <a:spcBef>
                <a:spcPct val="0"/>
              </a:spcBef>
            </a:pP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Because of automated maintenance events,</a:t>
            </a:r>
            <a:b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online scaling operations and unplanned events</a:t>
            </a:r>
            <a:b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 to ensure smooth experience on Azure SQL</a:t>
            </a:r>
            <a:b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you should have a </a:t>
            </a:r>
            <a:r>
              <a:rPr lang="en-US" sz="40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retry logic on all connections</a:t>
            </a: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5274896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5216" y="3023449"/>
            <a:ext cx="9656064" cy="830997"/>
          </a:xfrm>
        </p:spPr>
        <p:txBody>
          <a:bodyPr/>
          <a:lstStyle/>
          <a:p>
            <a:r>
              <a:rPr lang="en-US" sz="6000"/>
              <a:t>DEMO | BC and GP failover </a:t>
            </a:r>
          </a:p>
        </p:txBody>
      </p:sp>
      <p:pic>
        <p:nvPicPr>
          <p:cNvPr id="3" name="Graphic 2" descr="SQL Managed Instance icon">
            <a:extLst>
              <a:ext uri="{FF2B5EF4-FFF2-40B4-BE49-F238E27FC236}">
                <a16:creationId xmlns:a16="http://schemas.microsoft.com/office/drawing/2014/main" id="{F78AC4D2-BDBA-FF31-2511-62F59D3E6A4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95522" y="4098831"/>
            <a:ext cx="2225769" cy="2225769"/>
          </a:xfrm>
          <a:prstGeom prst="rect">
            <a:avLst/>
          </a:prstGeom>
          <a:effectLst>
            <a:outerShdw blurRad="50800" dist="50800" dir="2700000" sx="101000" sy="101000" algn="tl" rotWithShape="0">
              <a:schemeClr val="bg1">
                <a:alpha val="60000"/>
              </a:schemeClr>
            </a:outerShdw>
          </a:effectLst>
        </p:spPr>
      </p:pic>
    </p:spTree>
    <p:extLst>
      <p:ext uri="{BB962C8B-B14F-4D97-AF65-F5344CB8AC3E}">
        <p14:creationId xmlns:p14="http://schemas.microsoft.com/office/powerpoint/2010/main" val="413542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Failover demo</a:t>
            </a:r>
          </a:p>
        </p:txBody>
      </p:sp>
      <p:pic>
        <p:nvPicPr>
          <p:cNvPr id="3" name="SQL MI Failover short demo for GP and BC">
            <a:hlinkClick r:id="" action="ppaction://media"/>
            <a:extLst>
              <a:ext uri="{FF2B5EF4-FFF2-40B4-BE49-F238E27FC236}">
                <a16:creationId xmlns:a16="http://schemas.microsoft.com/office/drawing/2014/main" id="{873D2317-C79A-2275-7CC1-4FAECC01F2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82117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5122">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D682E9C-270C-67CC-0743-13A85769C62C}"/>
              </a:ext>
            </a:extLst>
          </p:cNvPr>
          <p:cNvSpPr>
            <a:spLocks noGrp="1"/>
          </p:cNvSpPr>
          <p:nvPr>
            <p:ph type="title"/>
          </p:nvPr>
        </p:nvSpPr>
        <p:spPr>
          <a:xfrm>
            <a:off x="585216" y="2918853"/>
            <a:ext cx="9144000" cy="615553"/>
          </a:xfrm>
        </p:spPr>
        <p:txBody>
          <a:bodyPr/>
          <a:lstStyle/>
          <a:p>
            <a:r>
              <a:rPr lang="en-US">
                <a:solidFill>
                  <a:schemeClr val="tx1"/>
                </a:solidFill>
              </a:rPr>
              <a:t>Price &amp; cost optimization</a:t>
            </a:r>
          </a:p>
        </p:txBody>
      </p:sp>
    </p:spTree>
    <p:extLst>
      <p:ext uri="{BB962C8B-B14F-4D97-AF65-F5344CB8AC3E}">
        <p14:creationId xmlns:p14="http://schemas.microsoft.com/office/powerpoint/2010/main" val="3322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Total cost of ownership</a:t>
            </a:r>
          </a:p>
        </p:txBody>
      </p:sp>
      <p:sp>
        <p:nvSpPr>
          <p:cNvPr id="3" name="Rounded Rectangle 5">
            <a:extLst>
              <a:ext uri="{FF2B5EF4-FFF2-40B4-BE49-F238E27FC236}">
                <a16:creationId xmlns:a16="http://schemas.microsoft.com/office/drawing/2014/main" id="{EF65C0B2-6173-C688-36E2-D18047BDB2E2}"/>
              </a:ext>
              <a:ext uri="{C183D7F6-B498-43B3-948B-1728B52AA6E4}">
                <adec:decorative xmlns:adec="http://schemas.microsoft.com/office/drawing/2017/decorative" val="1"/>
              </a:ext>
            </a:extLst>
          </p:cNvPr>
          <p:cNvSpPr/>
          <p:nvPr/>
        </p:nvSpPr>
        <p:spPr bwMode="auto">
          <a:xfrm>
            <a:off x="2942651" y="2164458"/>
            <a:ext cx="3015914" cy="364706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596E6556-676B-4355-0BF9-AE494E504912}"/>
              </a:ext>
              <a:ext uri="{C183D7F6-B498-43B3-948B-1728B52AA6E4}">
                <adec:decorative xmlns:adec="http://schemas.microsoft.com/office/drawing/2017/decorative" val="1"/>
              </a:ext>
            </a:extLst>
          </p:cNvPr>
          <p:cNvSpPr/>
          <p:nvPr/>
        </p:nvSpPr>
        <p:spPr bwMode="auto">
          <a:xfrm>
            <a:off x="6430487" y="2164458"/>
            <a:ext cx="3015914" cy="364706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F37A7774-C434-5A69-F2D8-A71DE148B915}"/>
              </a:ext>
            </a:extLst>
          </p:cNvPr>
          <p:cNvSpPr txBox="1"/>
          <p:nvPr/>
        </p:nvSpPr>
        <p:spPr>
          <a:xfrm>
            <a:off x="3141756" y="2407526"/>
            <a:ext cx="261457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BCDR/HA</a:t>
            </a:r>
          </a:p>
        </p:txBody>
      </p:sp>
      <p:sp>
        <p:nvSpPr>
          <p:cNvPr id="7" name="TextBox 6">
            <a:extLst>
              <a:ext uri="{FF2B5EF4-FFF2-40B4-BE49-F238E27FC236}">
                <a16:creationId xmlns:a16="http://schemas.microsoft.com/office/drawing/2014/main" id="{6B78E7E2-31A0-306A-C489-C0AAAC8C76DF}"/>
              </a:ext>
            </a:extLst>
          </p:cNvPr>
          <p:cNvSpPr txBox="1"/>
          <p:nvPr/>
        </p:nvSpPr>
        <p:spPr>
          <a:xfrm>
            <a:off x="6629592" y="2407526"/>
            <a:ext cx="261770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a:solidFill>
                  <a:srgbClr val="0078D4"/>
                </a:solidFill>
                <a:latin typeface="Segoe UI Semibold" panose="020B0702040204020203" pitchFamily="34" charset="0"/>
                <a:cs typeface="Segoe UI Semibold" panose="020B0702040204020203" pitchFamily="34" charset="0"/>
              </a:rPr>
              <a:t>Automatic upgrades</a:t>
            </a:r>
            <a:endPar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9" name="TextBox 8">
            <a:extLst>
              <a:ext uri="{FF2B5EF4-FFF2-40B4-BE49-F238E27FC236}">
                <a16:creationId xmlns:a16="http://schemas.microsoft.com/office/drawing/2014/main" id="{811B7EAA-D853-4182-09D2-CDD68BA11F62}"/>
              </a:ext>
            </a:extLst>
          </p:cNvPr>
          <p:cNvSpPr txBox="1"/>
          <p:nvPr/>
        </p:nvSpPr>
        <p:spPr>
          <a:xfrm>
            <a:off x="3048000" y="3226279"/>
            <a:ext cx="2812026"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SQL MI (PaaS)</a:t>
            </a:r>
            <a:b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is for you</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if you’d like to </a:t>
            </a: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delegate </a:t>
            </a:r>
            <a:b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business continuity, disaster recovery, HA</a:t>
            </a:r>
            <a:b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to Microsoft Azure.</a:t>
            </a:r>
          </a:p>
        </p:txBody>
      </p:sp>
      <p:sp>
        <p:nvSpPr>
          <p:cNvPr id="10" name="TextBox 9">
            <a:extLst>
              <a:ext uri="{FF2B5EF4-FFF2-40B4-BE49-F238E27FC236}">
                <a16:creationId xmlns:a16="http://schemas.microsoft.com/office/drawing/2014/main" id="{5D3C2D7A-6252-DE06-2988-AAA75E3B0EAD}"/>
              </a:ext>
            </a:extLst>
          </p:cNvPr>
          <p:cNvSpPr txBox="1"/>
          <p:nvPr/>
        </p:nvSpPr>
        <p:spPr>
          <a:xfrm>
            <a:off x="6528619" y="3226279"/>
            <a:ext cx="2831691" cy="27007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SQL MI (PaaS)</a:t>
            </a:r>
            <a:b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is for you</a:t>
            </a:r>
            <a:b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if you’d like to delegate</a:t>
            </a:r>
            <a:b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dealing with</a:t>
            </a:r>
            <a:r>
              <a:rPr lang="en-US" sz="1800">
                <a:solidFill>
                  <a:srgbClr val="0078D4"/>
                </a:solidFill>
                <a:latin typeface="Segoe UI Semilight" panose="020B0402040204020203" pitchFamily="34" charset="0"/>
                <a:cs typeface="Segoe UI Semilight" panose="020B0402040204020203" pitchFamily="34" charset="0"/>
              </a:rPr>
              <a:t> </a:t>
            </a: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critical</a:t>
            </a:r>
            <a:b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OS and SQL security</a:t>
            </a:r>
            <a:r>
              <a:rPr lang="en-US" sz="1800">
                <a:solidFill>
                  <a:srgbClr val="0078D4"/>
                </a:solidFill>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patches, and SQL CUs, major version upgrades </a:t>
            </a: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and certifications.</a:t>
            </a:r>
          </a:p>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892972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Start/Stop for GP</a:t>
            </a:r>
          </a:p>
        </p:txBody>
      </p:sp>
      <p:sp>
        <p:nvSpPr>
          <p:cNvPr id="3" name="Rounded Rectangle 5">
            <a:extLst>
              <a:ext uri="{FF2B5EF4-FFF2-40B4-BE49-F238E27FC236}">
                <a16:creationId xmlns:a16="http://schemas.microsoft.com/office/drawing/2014/main" id="{46DCD9E1-53E0-0893-36CC-DF1F36C0A059}"/>
              </a:ext>
              <a:ext uri="{C183D7F6-B498-43B3-948B-1728B52AA6E4}">
                <adec:decorative xmlns:adec="http://schemas.microsoft.com/office/drawing/2017/decorative" val="1"/>
              </a:ext>
            </a:extLst>
          </p:cNvPr>
          <p:cNvSpPr/>
          <p:nvPr/>
        </p:nvSpPr>
        <p:spPr bwMode="auto">
          <a:xfrm>
            <a:off x="1100207" y="2420096"/>
            <a:ext cx="3015914" cy="2869658"/>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9AA7901C-3ABB-3812-5314-C92224AE5B0F}"/>
              </a:ext>
              <a:ext uri="{C183D7F6-B498-43B3-948B-1728B52AA6E4}">
                <adec:decorative xmlns:adec="http://schemas.microsoft.com/office/drawing/2017/decorative" val="1"/>
              </a:ext>
            </a:extLst>
          </p:cNvPr>
          <p:cNvSpPr/>
          <p:nvPr/>
        </p:nvSpPr>
        <p:spPr bwMode="auto">
          <a:xfrm>
            <a:off x="4588043" y="2420096"/>
            <a:ext cx="3015914" cy="2869658"/>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5" name="Rounded Rectangle 5">
            <a:extLst>
              <a:ext uri="{FF2B5EF4-FFF2-40B4-BE49-F238E27FC236}">
                <a16:creationId xmlns:a16="http://schemas.microsoft.com/office/drawing/2014/main" id="{9683AC21-4CFC-3907-D728-8400A004D546}"/>
              </a:ext>
              <a:ext uri="{C183D7F6-B498-43B3-948B-1728B52AA6E4}">
                <adec:decorative xmlns:adec="http://schemas.microsoft.com/office/drawing/2017/decorative" val="1"/>
              </a:ext>
            </a:extLst>
          </p:cNvPr>
          <p:cNvSpPr/>
          <p:nvPr/>
        </p:nvSpPr>
        <p:spPr bwMode="auto">
          <a:xfrm>
            <a:off x="8075879" y="2420096"/>
            <a:ext cx="3015914" cy="2869658"/>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C4475AD0-FE0C-8061-2880-1659EBB49D1F}"/>
              </a:ext>
            </a:extLst>
          </p:cNvPr>
          <p:cNvSpPr txBox="1"/>
          <p:nvPr/>
        </p:nvSpPr>
        <p:spPr>
          <a:xfrm>
            <a:off x="1299312" y="2663164"/>
            <a:ext cx="261457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UX</a:t>
            </a:r>
          </a:p>
        </p:txBody>
      </p:sp>
      <p:sp>
        <p:nvSpPr>
          <p:cNvPr id="7" name="TextBox 6">
            <a:extLst>
              <a:ext uri="{FF2B5EF4-FFF2-40B4-BE49-F238E27FC236}">
                <a16:creationId xmlns:a16="http://schemas.microsoft.com/office/drawing/2014/main" id="{35B77827-BF59-D0FC-8FB2-5A0F61BC3C68}"/>
              </a:ext>
            </a:extLst>
          </p:cNvPr>
          <p:cNvSpPr txBox="1"/>
          <p:nvPr/>
        </p:nvSpPr>
        <p:spPr>
          <a:xfrm>
            <a:off x="4787148" y="2663164"/>
            <a:ext cx="261770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a:solidFill>
                  <a:srgbClr val="0078D4"/>
                </a:solidFill>
                <a:latin typeface="Segoe UI Semibold" panose="020B0702040204020203" pitchFamily="34" charset="0"/>
                <a:cs typeface="Segoe UI Semibold" panose="020B0702040204020203" pitchFamily="34" charset="0"/>
              </a:rPr>
              <a:t>What happens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a:solidFill>
                  <a:srgbClr val="0078D4"/>
                </a:solidFill>
                <a:latin typeface="Segoe UI Semibold" panose="020B0702040204020203" pitchFamily="34" charset="0"/>
                <a:cs typeface="Segoe UI Semibold" panose="020B0702040204020203" pitchFamily="34" charset="0"/>
              </a:rPr>
              <a:t>on SQL MI stop?</a:t>
            </a:r>
            <a:endPar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860B0F58-903C-E292-B790-3D1A46C17320}"/>
              </a:ext>
            </a:extLst>
          </p:cNvPr>
          <p:cNvSpPr txBox="1"/>
          <p:nvPr/>
        </p:nvSpPr>
        <p:spPr>
          <a:xfrm>
            <a:off x="8810819" y="2663164"/>
            <a:ext cx="154606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Pay attention</a:t>
            </a:r>
          </a:p>
        </p:txBody>
      </p:sp>
      <p:sp>
        <p:nvSpPr>
          <p:cNvPr id="9" name="TextBox 8">
            <a:extLst>
              <a:ext uri="{FF2B5EF4-FFF2-40B4-BE49-F238E27FC236}">
                <a16:creationId xmlns:a16="http://schemas.microsoft.com/office/drawing/2014/main" id="{5474E9FD-173A-D374-B7AE-B5767D889BEF}"/>
              </a:ext>
            </a:extLst>
          </p:cNvPr>
          <p:cNvSpPr txBox="1"/>
          <p:nvPr/>
        </p:nvSpPr>
        <p:spPr>
          <a:xfrm>
            <a:off x="1296181" y="3481917"/>
            <a:ext cx="2617704" cy="13157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lang="en-US" sz="1800">
                <a:solidFill>
                  <a:srgbClr val="0078D4"/>
                </a:solidFill>
                <a:latin typeface="Segoe UI Semibold" panose="020B0702040204020203" pitchFamily="34" charset="0"/>
                <a:cs typeface="Segoe UI Semibold" panose="020B0702040204020203" pitchFamily="34" charset="0"/>
              </a:rPr>
              <a:t>User initiated </a:t>
            </a:r>
            <a:r>
              <a:rPr lang="en-US" sz="1800">
                <a:solidFill>
                  <a:srgbClr val="0078D4"/>
                </a:solidFill>
                <a:latin typeface="Segoe UI Semilight" panose="020B0402040204020203" pitchFamily="34" charset="0"/>
                <a:cs typeface="Segoe UI Semilight" panose="020B0402040204020203" pitchFamily="34" charset="0"/>
              </a:rPr>
              <a:t>via Azure Portal, REST API, Azure PowerShell or CLI</a:t>
            </a:r>
          </a:p>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Scheduled</a:t>
            </a: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 start/stop.</a:t>
            </a:r>
          </a:p>
        </p:txBody>
      </p:sp>
      <p:sp>
        <p:nvSpPr>
          <p:cNvPr id="10" name="TextBox 9">
            <a:extLst>
              <a:ext uri="{FF2B5EF4-FFF2-40B4-BE49-F238E27FC236}">
                <a16:creationId xmlns:a16="http://schemas.microsoft.com/office/drawing/2014/main" id="{A1E049FE-4353-4D42-E113-062B59A5B2DD}"/>
              </a:ext>
            </a:extLst>
          </p:cNvPr>
          <p:cNvSpPr txBox="1"/>
          <p:nvPr/>
        </p:nvSpPr>
        <p:spPr>
          <a:xfrm>
            <a:off x="4787148" y="3481917"/>
            <a:ext cx="2617704" cy="13157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lang="en-US" sz="1800">
                <a:solidFill>
                  <a:srgbClr val="0078D4"/>
                </a:solidFill>
                <a:latin typeface="Segoe UI Semilight" panose="020B0402040204020203" pitchFamily="34" charset="0"/>
                <a:cs typeface="Segoe UI Semilight" panose="020B0402040204020203" pitchFamily="34" charset="0"/>
              </a:rPr>
              <a:t>Transactions terminated.</a:t>
            </a:r>
          </a:p>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Billing stopped </a:t>
            </a: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immediately for vCores and SQL license.</a:t>
            </a:r>
          </a:p>
        </p:txBody>
      </p:sp>
      <p:sp>
        <p:nvSpPr>
          <p:cNvPr id="11" name="TextBox 10">
            <a:extLst>
              <a:ext uri="{FF2B5EF4-FFF2-40B4-BE49-F238E27FC236}">
                <a16:creationId xmlns:a16="http://schemas.microsoft.com/office/drawing/2014/main" id="{632B838E-05AF-46FF-59C6-86B413AEFC16}"/>
              </a:ext>
            </a:extLst>
          </p:cNvPr>
          <p:cNvSpPr txBox="1"/>
          <p:nvPr/>
        </p:nvSpPr>
        <p:spPr>
          <a:xfrm>
            <a:off x="8274983" y="3481917"/>
            <a:ext cx="2617704" cy="147732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lang="en-US" sz="1800">
                <a:solidFill>
                  <a:srgbClr val="0078D4"/>
                </a:solidFill>
                <a:latin typeface="Segoe UI Semilight" panose="020B0402040204020203" pitchFamily="34" charset="0"/>
                <a:cs typeface="Segoe UI Semilight" panose="020B0402040204020203" pitchFamily="34" charset="0"/>
              </a:rPr>
              <a:t>Stop cannot be called if SQL MI resize operation, database CRUD,</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or database restore is in progress.</a:t>
            </a:r>
            <a:endPar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endParaRPr>
          </a:p>
        </p:txBody>
      </p:sp>
      <p:sp>
        <p:nvSpPr>
          <p:cNvPr id="12" name="Title 1">
            <a:extLst>
              <a:ext uri="{FF2B5EF4-FFF2-40B4-BE49-F238E27FC236}">
                <a16:creationId xmlns:a16="http://schemas.microsoft.com/office/drawing/2014/main" id="{F28CADF6-0E7A-DFAC-0C5A-D8F90923FE8F}"/>
              </a:ext>
            </a:extLst>
          </p:cNvPr>
          <p:cNvSpPr txBox="1">
            <a:spLocks/>
          </p:cNvSpPr>
          <p:nvPr/>
        </p:nvSpPr>
        <p:spPr>
          <a:xfrm>
            <a:off x="3377321" y="5965905"/>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aka.ms/sqlmi-startstop</a:t>
            </a:r>
          </a:p>
        </p:txBody>
      </p:sp>
    </p:spTree>
    <p:extLst>
      <p:ext uri="{BB962C8B-B14F-4D97-AF65-F5344CB8AC3E}">
        <p14:creationId xmlns:p14="http://schemas.microsoft.com/office/powerpoint/2010/main" val="37637465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Start/Stop to GP</a:t>
            </a:r>
          </a:p>
        </p:txBody>
      </p:sp>
      <p:sp>
        <p:nvSpPr>
          <p:cNvPr id="3" name="TextBox 2">
            <a:extLst>
              <a:ext uri="{FF2B5EF4-FFF2-40B4-BE49-F238E27FC236}">
                <a16:creationId xmlns:a16="http://schemas.microsoft.com/office/drawing/2014/main" id="{6792D7CC-5124-0C52-8F18-887EC40CF6D6}"/>
              </a:ext>
            </a:extLst>
          </p:cNvPr>
          <p:cNvSpPr txBox="1"/>
          <p:nvPr/>
        </p:nvSpPr>
        <p:spPr>
          <a:xfrm>
            <a:off x="588263" y="2261197"/>
            <a:ext cx="11277599" cy="3385542"/>
          </a:xfrm>
          <a:prstGeom prst="rect">
            <a:avLst/>
          </a:prstGeom>
          <a:noFill/>
        </p:spPr>
        <p:txBody>
          <a:bodyPr wrap="square" lIns="0" tIns="0" rIns="0" bIns="0" rtlCol="0">
            <a:spAutoFit/>
          </a:bodyPr>
          <a:lstStyle/>
          <a:p>
            <a:pPr defTabSz="932742">
              <a:spcBef>
                <a:spcPct val="0"/>
              </a:spcBef>
            </a:pPr>
            <a:r>
              <a:rPr lang="en-US" sz="4400" spc="-50">
                <a:ln w="3175">
                  <a:noFill/>
                </a:ln>
                <a:solidFill>
                  <a:srgbClr val="0078D4"/>
                </a:solidFill>
                <a:latin typeface="Segoe UI Semilight" panose="020B0402040204020203" pitchFamily="34" charset="0"/>
                <a:cs typeface="Segoe UI Semilight" panose="020B0402040204020203" pitchFamily="34" charset="0"/>
              </a:rPr>
              <a:t>If SQL MI is </a:t>
            </a:r>
            <a:r>
              <a:rPr lang="en-US" sz="4400" spc="-50">
                <a:ln w="3175">
                  <a:noFill/>
                </a:ln>
                <a:solidFill>
                  <a:srgbClr val="0078D4"/>
                </a:solidFill>
                <a:latin typeface="Segoe UI Semibold" panose="020B0702040204020203" pitchFamily="34" charset="0"/>
                <a:cs typeface="Segoe UI Semibold" panose="020B0702040204020203" pitchFamily="34" charset="0"/>
              </a:rPr>
              <a:t>stopped</a:t>
            </a:r>
            <a:br>
              <a:rPr lang="en-US" sz="4400" spc="-50">
                <a:ln w="3175">
                  <a:noFill/>
                </a:ln>
                <a:solidFill>
                  <a:srgbClr val="0078D4"/>
                </a:solidFill>
                <a:latin typeface="Segoe UI Semilight" panose="020B0402040204020203" pitchFamily="34" charset="0"/>
                <a:cs typeface="Segoe UI Semilight" panose="020B0402040204020203" pitchFamily="34" charset="0"/>
              </a:rPr>
            </a:br>
            <a:r>
              <a:rPr lang="en-US" sz="4400" spc="-50">
                <a:ln w="3175">
                  <a:noFill/>
                </a:ln>
                <a:solidFill>
                  <a:srgbClr val="0078D4"/>
                </a:solidFill>
                <a:latin typeface="Segoe UI Semilight" panose="020B0402040204020203" pitchFamily="34" charset="0"/>
                <a:cs typeface="Segoe UI Semilight" panose="020B0402040204020203" pitchFamily="34" charset="0"/>
              </a:rPr>
              <a:t>outside of work hours, for example,</a:t>
            </a:r>
            <a:br>
              <a:rPr lang="en-US" sz="4400" spc="-50">
                <a:ln w="3175">
                  <a:noFill/>
                </a:ln>
                <a:solidFill>
                  <a:srgbClr val="0078D4"/>
                </a:solidFill>
                <a:latin typeface="Segoe UI Semilight" panose="020B0402040204020203" pitchFamily="34" charset="0"/>
                <a:cs typeface="Segoe UI Semilight" panose="020B0402040204020203" pitchFamily="34" charset="0"/>
              </a:rPr>
            </a:br>
            <a:r>
              <a:rPr lang="en-US" sz="4400" spc="-50">
                <a:ln w="3175">
                  <a:noFill/>
                </a:ln>
                <a:solidFill>
                  <a:srgbClr val="0078D4"/>
                </a:solidFill>
                <a:latin typeface="Segoe UI Semilight" panose="020B0402040204020203" pitchFamily="34" charset="0"/>
                <a:cs typeface="Segoe UI Semilight" panose="020B0402040204020203" pitchFamily="34" charset="0"/>
              </a:rPr>
              <a:t>Mon to Fri from 5PM to 9AM,</a:t>
            </a:r>
            <a:br>
              <a:rPr lang="en-US" sz="4400" spc="-50">
                <a:ln w="3175">
                  <a:noFill/>
                </a:ln>
                <a:solidFill>
                  <a:srgbClr val="0078D4"/>
                </a:solidFill>
                <a:latin typeface="Segoe UI Semilight" panose="020B0402040204020203" pitchFamily="34" charset="0"/>
                <a:cs typeface="Segoe UI Semilight" panose="020B0402040204020203" pitchFamily="34" charset="0"/>
              </a:rPr>
            </a:br>
            <a:r>
              <a:rPr lang="en-US" sz="4400" spc="-50">
                <a:ln w="3175">
                  <a:noFill/>
                </a:ln>
                <a:solidFill>
                  <a:srgbClr val="0078D4"/>
                </a:solidFill>
                <a:latin typeface="Segoe UI Semilight" panose="020B0402040204020203" pitchFamily="34" charset="0"/>
                <a:cs typeface="Segoe UI Semilight" panose="020B0402040204020203" pitchFamily="34" charset="0"/>
              </a:rPr>
              <a:t>and during Sat and Sun,</a:t>
            </a:r>
            <a:br>
              <a:rPr lang="en-US" sz="4400" spc="-50">
                <a:ln w="3175">
                  <a:noFill/>
                </a:ln>
                <a:solidFill>
                  <a:srgbClr val="0078D4"/>
                </a:solidFill>
                <a:latin typeface="Segoe UI Semilight" panose="020B0402040204020203" pitchFamily="34" charset="0"/>
                <a:cs typeface="Segoe UI Semilight" panose="020B0402040204020203" pitchFamily="34" charset="0"/>
              </a:rPr>
            </a:br>
            <a:r>
              <a:rPr lang="en-US" sz="4400" spc="-50">
                <a:ln w="3175">
                  <a:noFill/>
                </a:ln>
                <a:solidFill>
                  <a:srgbClr val="0078D4"/>
                </a:solidFill>
                <a:latin typeface="Segoe UI Semibold" panose="020B0702040204020203" pitchFamily="34" charset="0"/>
                <a:cs typeface="Segoe UI Semibold" panose="020B0702040204020203" pitchFamily="34" charset="0"/>
              </a:rPr>
              <a:t>the savings can be up to 70%</a:t>
            </a:r>
            <a:r>
              <a:rPr lang="en-US" sz="4400" spc="-50">
                <a:ln w="3175">
                  <a:noFill/>
                </a:ln>
                <a:solidFill>
                  <a:srgbClr val="0078D4"/>
                </a:solidFill>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6559348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Reserved Instance (RI) pricing</a:t>
            </a:r>
          </a:p>
        </p:txBody>
      </p:sp>
      <p:sp>
        <p:nvSpPr>
          <p:cNvPr id="4" name="TextBox 3">
            <a:extLst>
              <a:ext uri="{FF2B5EF4-FFF2-40B4-BE49-F238E27FC236}">
                <a16:creationId xmlns:a16="http://schemas.microsoft.com/office/drawing/2014/main" id="{1E42D4EF-4FF9-4536-5815-17107351DEAA}"/>
              </a:ext>
            </a:extLst>
          </p:cNvPr>
          <p:cNvSpPr txBox="1"/>
          <p:nvPr/>
        </p:nvSpPr>
        <p:spPr>
          <a:xfrm>
            <a:off x="588263" y="1386240"/>
            <a:ext cx="10032845" cy="3093154"/>
          </a:xfrm>
          <a:prstGeom prst="rect">
            <a:avLst/>
          </a:prstGeom>
          <a:noFill/>
        </p:spPr>
        <p:txBody>
          <a:bodyPr wrap="square">
            <a:spAutoFit/>
          </a:bodyPr>
          <a:lstStyle/>
          <a:p>
            <a:pPr>
              <a:spcAft>
                <a:spcPts val="1800"/>
              </a:spcAft>
            </a:pPr>
            <a:r>
              <a:rPr lang="en-US" sz="3600">
                <a:solidFill>
                  <a:srgbClr val="0078D4"/>
                </a:solidFill>
              </a:rPr>
              <a:t>A RI is </a:t>
            </a:r>
            <a:r>
              <a:rPr lang="en-US" sz="3600">
                <a:solidFill>
                  <a:srgbClr val="0078D4"/>
                </a:solidFill>
                <a:latin typeface="Segoe UI Semibold" panose="020B0702040204020203" pitchFamily="34" charset="0"/>
                <a:cs typeface="Segoe UI Semibold" panose="020B0702040204020203" pitchFamily="34" charset="0"/>
              </a:rPr>
              <a:t>an upfront commitment </a:t>
            </a:r>
            <a:r>
              <a:rPr lang="en-US" sz="3600">
                <a:solidFill>
                  <a:srgbClr val="0078D4"/>
                </a:solidFill>
              </a:rPr>
              <a:t>for purchasing reserved capacity, that comes with a discount.</a:t>
            </a:r>
          </a:p>
          <a:p>
            <a:pPr>
              <a:spcAft>
                <a:spcPts val="1800"/>
              </a:spcAft>
            </a:pPr>
            <a:r>
              <a:rPr lang="en-US" sz="3600">
                <a:solidFill>
                  <a:srgbClr val="0078D4"/>
                </a:solidFill>
              </a:rPr>
              <a:t>Discount varies by the commitment duration, and it’s </a:t>
            </a:r>
            <a:r>
              <a:rPr lang="en-US" sz="3600">
                <a:solidFill>
                  <a:srgbClr val="0078D4"/>
                </a:solidFill>
                <a:latin typeface="Segoe UI Semibold" panose="020B0702040204020203" pitchFamily="34" charset="0"/>
                <a:cs typeface="Segoe UI Semibold" panose="020B0702040204020203" pitchFamily="34" charset="0"/>
              </a:rPr>
              <a:t>20% for 1 year and 30% for 3 years</a:t>
            </a:r>
            <a:r>
              <a:rPr lang="en-US" sz="3600">
                <a:solidFill>
                  <a:srgbClr val="0078D4"/>
                </a:solidFill>
                <a:latin typeface="Segoe UI Semilight" panose="020B0402040204020203" pitchFamily="34" charset="0"/>
                <a:cs typeface="Segoe UI Semilight" panose="020B0402040204020203" pitchFamily="34" charset="0"/>
              </a:rPr>
              <a:t>, and more with AHUB.</a:t>
            </a:r>
          </a:p>
        </p:txBody>
      </p:sp>
      <p:sp>
        <p:nvSpPr>
          <p:cNvPr id="5" name="Rounded Rectangle 5">
            <a:extLst>
              <a:ext uri="{FF2B5EF4-FFF2-40B4-BE49-F238E27FC236}">
                <a16:creationId xmlns:a16="http://schemas.microsoft.com/office/drawing/2014/main" id="{E4B7CA27-66B1-BDAE-C557-4A1A66FCB608}"/>
              </a:ext>
              <a:ext uri="{C183D7F6-B498-43B3-948B-1728B52AA6E4}">
                <adec:decorative xmlns:adec="http://schemas.microsoft.com/office/drawing/2017/decorative" val="1"/>
              </a:ext>
            </a:extLst>
          </p:cNvPr>
          <p:cNvSpPr/>
          <p:nvPr/>
        </p:nvSpPr>
        <p:spPr bwMode="auto">
          <a:xfrm>
            <a:off x="4978432" y="4630640"/>
            <a:ext cx="2614573" cy="1171320"/>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59BC4E6A-BED8-8E33-4FC2-3C7D9F159ACF}"/>
              </a:ext>
            </a:extLst>
          </p:cNvPr>
          <p:cNvSpPr txBox="1"/>
          <p:nvPr/>
        </p:nvSpPr>
        <p:spPr>
          <a:xfrm>
            <a:off x="497843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Standard series HW</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(Gen5)</a:t>
            </a:r>
          </a:p>
        </p:txBody>
      </p:sp>
      <p:sp>
        <p:nvSpPr>
          <p:cNvPr id="8" name="Rounded Rectangle 5">
            <a:extLst>
              <a:ext uri="{FF2B5EF4-FFF2-40B4-BE49-F238E27FC236}">
                <a16:creationId xmlns:a16="http://schemas.microsoft.com/office/drawing/2014/main" id="{B0ADA7AD-0203-31C6-D70F-10B378D31B02}"/>
              </a:ext>
              <a:ext uri="{C183D7F6-B498-43B3-948B-1728B52AA6E4}">
                <adec:decorative xmlns:adec="http://schemas.microsoft.com/office/drawing/2017/decorative" val="1"/>
              </a:ext>
            </a:extLst>
          </p:cNvPr>
          <p:cNvSpPr/>
          <p:nvPr/>
        </p:nvSpPr>
        <p:spPr bwMode="auto">
          <a:xfrm>
            <a:off x="13835412" y="4630641"/>
            <a:ext cx="2614573" cy="1171320"/>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9" name="TextBox 8">
            <a:extLst>
              <a:ext uri="{FF2B5EF4-FFF2-40B4-BE49-F238E27FC236}">
                <a16:creationId xmlns:a16="http://schemas.microsoft.com/office/drawing/2014/main" id="{B8B17C99-8450-FCA8-B393-B31B66EB6932}"/>
              </a:ext>
            </a:extLst>
          </p:cNvPr>
          <p:cNvSpPr txBox="1"/>
          <p:nvPr/>
        </p:nvSpPr>
        <p:spPr>
          <a:xfrm>
            <a:off x="1383541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Premium 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HW</a:t>
            </a:r>
          </a:p>
        </p:txBody>
      </p:sp>
      <p:sp>
        <p:nvSpPr>
          <p:cNvPr id="11" name="Rounded Rectangle 5">
            <a:extLst>
              <a:ext uri="{FF2B5EF4-FFF2-40B4-BE49-F238E27FC236}">
                <a16:creationId xmlns:a16="http://schemas.microsoft.com/office/drawing/2014/main" id="{9857F1A3-F508-667B-86D4-D81D539CB0A0}"/>
              </a:ext>
              <a:ext uri="{C183D7F6-B498-43B3-948B-1728B52AA6E4}">
                <adec:decorative xmlns:adec="http://schemas.microsoft.com/office/drawing/2017/decorative" val="1"/>
              </a:ext>
            </a:extLst>
          </p:cNvPr>
          <p:cNvSpPr/>
          <p:nvPr/>
        </p:nvSpPr>
        <p:spPr bwMode="auto">
          <a:xfrm>
            <a:off x="16609092" y="4630641"/>
            <a:ext cx="2614573" cy="1171320"/>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12" name="TextBox 11">
            <a:extLst>
              <a:ext uri="{FF2B5EF4-FFF2-40B4-BE49-F238E27FC236}">
                <a16:creationId xmlns:a16="http://schemas.microsoft.com/office/drawing/2014/main" id="{DA53CF24-F627-2279-19A4-D97075DBD1B7}"/>
              </a:ext>
            </a:extLst>
          </p:cNvPr>
          <p:cNvSpPr txBox="1"/>
          <p:nvPr/>
        </p:nvSpPr>
        <p:spPr>
          <a:xfrm>
            <a:off x="1660909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Memory optimized</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Premium series HW</a:t>
            </a:r>
          </a:p>
        </p:txBody>
      </p:sp>
      <p:sp>
        <p:nvSpPr>
          <p:cNvPr id="3" name="Title 1">
            <a:extLst>
              <a:ext uri="{FF2B5EF4-FFF2-40B4-BE49-F238E27FC236}">
                <a16:creationId xmlns:a16="http://schemas.microsoft.com/office/drawing/2014/main" id="{A10E532A-3CE7-A815-B44E-3E4C0218280B}"/>
              </a:ext>
            </a:extLst>
          </p:cNvPr>
          <p:cNvSpPr txBox="1">
            <a:spLocks/>
          </p:cNvSpPr>
          <p:nvPr/>
        </p:nvSpPr>
        <p:spPr>
          <a:xfrm>
            <a:off x="3377321" y="5965905"/>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gradFill>
                  <a:gsLst>
                    <a:gs pos="0">
                      <a:srgbClr val="0078D4"/>
                    </a:gs>
                    <a:gs pos="50000">
                      <a:srgbClr val="8661C5"/>
                    </a:gs>
                    <a:gs pos="100000">
                      <a:srgbClr val="C03BC4"/>
                    </a:gs>
                  </a:gsLst>
                  <a:lin ang="1800000" scaled="0"/>
                </a:gradFill>
              </a:rPr>
              <a:t>aka.ms/sqlmi-price</a:t>
            </a:r>
          </a:p>
        </p:txBody>
      </p:sp>
    </p:spTree>
    <p:extLst>
      <p:ext uri="{BB962C8B-B14F-4D97-AF65-F5344CB8AC3E}">
        <p14:creationId xmlns:p14="http://schemas.microsoft.com/office/powerpoint/2010/main" val="286483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Reserved Instance (RI) pricing</a:t>
            </a:r>
          </a:p>
        </p:txBody>
      </p:sp>
      <p:sp>
        <p:nvSpPr>
          <p:cNvPr id="4" name="TextBox 3">
            <a:extLst>
              <a:ext uri="{FF2B5EF4-FFF2-40B4-BE49-F238E27FC236}">
                <a16:creationId xmlns:a16="http://schemas.microsoft.com/office/drawing/2014/main" id="{1E42D4EF-4FF9-4536-5815-17107351DEAA}"/>
              </a:ext>
            </a:extLst>
          </p:cNvPr>
          <p:cNvSpPr txBox="1"/>
          <p:nvPr/>
        </p:nvSpPr>
        <p:spPr>
          <a:xfrm>
            <a:off x="588263" y="1386240"/>
            <a:ext cx="10032845" cy="3093154"/>
          </a:xfrm>
          <a:prstGeom prst="rect">
            <a:avLst/>
          </a:prstGeom>
          <a:noFill/>
        </p:spPr>
        <p:txBody>
          <a:bodyPr wrap="square">
            <a:spAutoFit/>
          </a:bodyPr>
          <a:lstStyle/>
          <a:p>
            <a:pPr>
              <a:spcAft>
                <a:spcPts val="1800"/>
              </a:spcAft>
            </a:pPr>
            <a:r>
              <a:rPr lang="en-US" sz="3600">
                <a:solidFill>
                  <a:srgbClr val="0078D4"/>
                </a:solidFill>
              </a:rPr>
              <a:t>A RI is </a:t>
            </a:r>
            <a:r>
              <a:rPr lang="en-US" sz="3600">
                <a:solidFill>
                  <a:srgbClr val="0078D4"/>
                </a:solidFill>
                <a:latin typeface="Segoe UI Semibold" panose="020B0702040204020203" pitchFamily="34" charset="0"/>
                <a:cs typeface="Segoe UI Semibold" panose="020B0702040204020203" pitchFamily="34" charset="0"/>
              </a:rPr>
              <a:t>an upfront commitment </a:t>
            </a:r>
            <a:r>
              <a:rPr lang="en-US" sz="3600">
                <a:solidFill>
                  <a:srgbClr val="0078D4"/>
                </a:solidFill>
              </a:rPr>
              <a:t>for purchasing reserved capacity, that comes with a discount.</a:t>
            </a:r>
          </a:p>
          <a:p>
            <a:pPr>
              <a:spcAft>
                <a:spcPts val="1800"/>
              </a:spcAft>
            </a:pPr>
            <a:r>
              <a:rPr lang="en-US" sz="3600">
                <a:solidFill>
                  <a:srgbClr val="0078D4"/>
                </a:solidFill>
              </a:rPr>
              <a:t>Discount varies by the commitment duration, and it’s </a:t>
            </a:r>
            <a:r>
              <a:rPr lang="en-US" sz="3600">
                <a:solidFill>
                  <a:srgbClr val="0078D4"/>
                </a:solidFill>
                <a:latin typeface="Segoe UI Semibold" panose="020B0702040204020203" pitchFamily="34" charset="0"/>
                <a:cs typeface="Segoe UI Semibold" panose="020B0702040204020203" pitchFamily="34" charset="0"/>
              </a:rPr>
              <a:t>20% for 1 year and 30% for 3 years</a:t>
            </a:r>
            <a:r>
              <a:rPr lang="en-US" sz="3600">
                <a:solidFill>
                  <a:srgbClr val="0078D4"/>
                </a:solidFill>
                <a:latin typeface="Segoe UI Semilight" panose="020B0402040204020203" pitchFamily="34" charset="0"/>
                <a:cs typeface="Segoe UI Semilight" panose="020B0402040204020203" pitchFamily="34" charset="0"/>
              </a:rPr>
              <a:t>, and more with AHUB.</a:t>
            </a:r>
          </a:p>
        </p:txBody>
      </p:sp>
      <p:sp>
        <p:nvSpPr>
          <p:cNvPr id="5" name="Rounded Rectangle 5">
            <a:extLst>
              <a:ext uri="{FF2B5EF4-FFF2-40B4-BE49-F238E27FC236}">
                <a16:creationId xmlns:a16="http://schemas.microsoft.com/office/drawing/2014/main" id="{E4B7CA27-66B1-BDAE-C557-4A1A66FCB608}"/>
              </a:ext>
              <a:ext uri="{C183D7F6-B498-43B3-948B-1728B52AA6E4}">
                <adec:decorative xmlns:adec="http://schemas.microsoft.com/office/drawing/2017/decorative" val="1"/>
              </a:ext>
            </a:extLst>
          </p:cNvPr>
          <p:cNvSpPr/>
          <p:nvPr/>
        </p:nvSpPr>
        <p:spPr bwMode="auto">
          <a:xfrm>
            <a:off x="2222532" y="4630640"/>
            <a:ext cx="2614573" cy="1171320"/>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59BC4E6A-BED8-8E33-4FC2-3C7D9F159ACF}"/>
              </a:ext>
            </a:extLst>
          </p:cNvPr>
          <p:cNvSpPr txBox="1"/>
          <p:nvPr/>
        </p:nvSpPr>
        <p:spPr>
          <a:xfrm>
            <a:off x="222253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Standard series HW</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(Gen5)</a:t>
            </a:r>
          </a:p>
        </p:txBody>
      </p:sp>
      <p:sp>
        <p:nvSpPr>
          <p:cNvPr id="8" name="Rounded Rectangle 5">
            <a:extLst>
              <a:ext uri="{FF2B5EF4-FFF2-40B4-BE49-F238E27FC236}">
                <a16:creationId xmlns:a16="http://schemas.microsoft.com/office/drawing/2014/main" id="{B0ADA7AD-0203-31C6-D70F-10B378D31B02}"/>
              </a:ext>
              <a:ext uri="{C183D7F6-B498-43B3-948B-1728B52AA6E4}">
                <adec:decorative xmlns:adec="http://schemas.microsoft.com/office/drawing/2017/decorative" val="1"/>
              </a:ext>
            </a:extLst>
          </p:cNvPr>
          <p:cNvSpPr/>
          <p:nvPr/>
        </p:nvSpPr>
        <p:spPr bwMode="auto">
          <a:xfrm>
            <a:off x="4996212" y="4630641"/>
            <a:ext cx="2614573" cy="1171320"/>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9" name="TextBox 8">
            <a:extLst>
              <a:ext uri="{FF2B5EF4-FFF2-40B4-BE49-F238E27FC236}">
                <a16:creationId xmlns:a16="http://schemas.microsoft.com/office/drawing/2014/main" id="{B8B17C99-8450-FCA8-B393-B31B66EB6932}"/>
              </a:ext>
            </a:extLst>
          </p:cNvPr>
          <p:cNvSpPr txBox="1"/>
          <p:nvPr/>
        </p:nvSpPr>
        <p:spPr>
          <a:xfrm>
            <a:off x="499621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Premium 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HW</a:t>
            </a:r>
          </a:p>
        </p:txBody>
      </p:sp>
      <p:sp>
        <p:nvSpPr>
          <p:cNvPr id="11" name="Rounded Rectangle 5">
            <a:extLst>
              <a:ext uri="{FF2B5EF4-FFF2-40B4-BE49-F238E27FC236}">
                <a16:creationId xmlns:a16="http://schemas.microsoft.com/office/drawing/2014/main" id="{9857F1A3-F508-667B-86D4-D81D539CB0A0}"/>
              </a:ext>
              <a:ext uri="{C183D7F6-B498-43B3-948B-1728B52AA6E4}">
                <adec:decorative xmlns:adec="http://schemas.microsoft.com/office/drawing/2017/decorative" val="1"/>
              </a:ext>
            </a:extLst>
          </p:cNvPr>
          <p:cNvSpPr/>
          <p:nvPr/>
        </p:nvSpPr>
        <p:spPr bwMode="auto">
          <a:xfrm>
            <a:off x="7769892" y="4630641"/>
            <a:ext cx="2614573" cy="1171320"/>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12" name="TextBox 11">
            <a:extLst>
              <a:ext uri="{FF2B5EF4-FFF2-40B4-BE49-F238E27FC236}">
                <a16:creationId xmlns:a16="http://schemas.microsoft.com/office/drawing/2014/main" id="{DA53CF24-F627-2279-19A4-D97075DBD1B7}"/>
              </a:ext>
            </a:extLst>
          </p:cNvPr>
          <p:cNvSpPr txBox="1"/>
          <p:nvPr/>
        </p:nvSpPr>
        <p:spPr>
          <a:xfrm>
            <a:off x="776989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Memory optimized</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Premium series HW</a:t>
            </a:r>
          </a:p>
        </p:txBody>
      </p:sp>
      <p:sp>
        <p:nvSpPr>
          <p:cNvPr id="3" name="Title 1">
            <a:extLst>
              <a:ext uri="{FF2B5EF4-FFF2-40B4-BE49-F238E27FC236}">
                <a16:creationId xmlns:a16="http://schemas.microsoft.com/office/drawing/2014/main" id="{A10E532A-3CE7-A815-B44E-3E4C0218280B}"/>
              </a:ext>
            </a:extLst>
          </p:cNvPr>
          <p:cNvSpPr txBox="1">
            <a:spLocks/>
          </p:cNvSpPr>
          <p:nvPr/>
        </p:nvSpPr>
        <p:spPr>
          <a:xfrm>
            <a:off x="3377321" y="5965905"/>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gradFill>
                  <a:gsLst>
                    <a:gs pos="0">
                      <a:srgbClr val="0078D4"/>
                    </a:gs>
                    <a:gs pos="50000">
                      <a:srgbClr val="8661C5"/>
                    </a:gs>
                    <a:gs pos="100000">
                      <a:srgbClr val="C03BC4"/>
                    </a:gs>
                  </a:gsLst>
                  <a:lin ang="1800000" scaled="0"/>
                </a:gradFill>
              </a:rPr>
              <a:t>aka.ms/sqlmi-price</a:t>
            </a:r>
          </a:p>
        </p:txBody>
      </p:sp>
    </p:spTree>
    <p:extLst>
      <p:ext uri="{BB962C8B-B14F-4D97-AF65-F5344CB8AC3E}">
        <p14:creationId xmlns:p14="http://schemas.microsoft.com/office/powerpoint/2010/main" val="7561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License benefits</a:t>
            </a:r>
          </a:p>
        </p:txBody>
      </p:sp>
      <p:sp>
        <p:nvSpPr>
          <p:cNvPr id="3" name="Rounded Rectangle 5">
            <a:extLst>
              <a:ext uri="{FF2B5EF4-FFF2-40B4-BE49-F238E27FC236}">
                <a16:creationId xmlns:a16="http://schemas.microsoft.com/office/drawing/2014/main" id="{5A507E4A-EF41-285A-2608-4A279C668A30}"/>
              </a:ext>
              <a:ext uri="{C183D7F6-B498-43B3-948B-1728B52AA6E4}">
                <adec:decorative xmlns:adec="http://schemas.microsoft.com/office/drawing/2017/decorative" val="1"/>
              </a:ext>
            </a:extLst>
          </p:cNvPr>
          <p:cNvSpPr/>
          <p:nvPr/>
        </p:nvSpPr>
        <p:spPr bwMode="auto">
          <a:xfrm>
            <a:off x="628193" y="2027297"/>
            <a:ext cx="2614573" cy="4373501"/>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934C7BCB-0EBD-B730-9B1D-07A0195FEA8E}"/>
              </a:ext>
            </a:extLst>
          </p:cNvPr>
          <p:cNvSpPr txBox="1"/>
          <p:nvPr/>
        </p:nvSpPr>
        <p:spPr>
          <a:xfrm>
            <a:off x="628194" y="2270366"/>
            <a:ext cx="2614572"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Dev/Test</a:t>
            </a:r>
          </a:p>
        </p:txBody>
      </p:sp>
      <p:sp>
        <p:nvSpPr>
          <p:cNvPr id="5" name="TextBox 4">
            <a:extLst>
              <a:ext uri="{FF2B5EF4-FFF2-40B4-BE49-F238E27FC236}">
                <a16:creationId xmlns:a16="http://schemas.microsoft.com/office/drawing/2014/main" id="{1051562D-88C8-8F98-BB97-9F2C0440CAC1}"/>
              </a:ext>
            </a:extLst>
          </p:cNvPr>
          <p:cNvSpPr txBox="1"/>
          <p:nvPr/>
        </p:nvSpPr>
        <p:spPr>
          <a:xfrm>
            <a:off x="689153" y="3089119"/>
            <a:ext cx="2614573" cy="646331"/>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Free SQL license for</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Dev/Test Subscription</a:t>
            </a:r>
          </a:p>
        </p:txBody>
      </p:sp>
      <p:sp>
        <p:nvSpPr>
          <p:cNvPr id="16" name="Rounded Rectangle 5">
            <a:extLst>
              <a:ext uri="{FF2B5EF4-FFF2-40B4-BE49-F238E27FC236}">
                <a16:creationId xmlns:a16="http://schemas.microsoft.com/office/drawing/2014/main" id="{3B65EE26-6516-A6A3-59FF-A9C6646C4FE6}"/>
              </a:ext>
              <a:ext uri="{C183D7F6-B498-43B3-948B-1728B52AA6E4}">
                <adec:decorative xmlns:adec="http://schemas.microsoft.com/office/drawing/2017/decorative" val="1"/>
              </a:ext>
            </a:extLst>
          </p:cNvPr>
          <p:cNvSpPr/>
          <p:nvPr/>
        </p:nvSpPr>
        <p:spPr bwMode="auto">
          <a:xfrm>
            <a:off x="3401873" y="2027298"/>
            <a:ext cx="2614573" cy="437350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17" name="TextBox 16">
            <a:extLst>
              <a:ext uri="{FF2B5EF4-FFF2-40B4-BE49-F238E27FC236}">
                <a16:creationId xmlns:a16="http://schemas.microsoft.com/office/drawing/2014/main" id="{705CA75D-E538-78C5-227F-C88F5466D371}"/>
              </a:ext>
            </a:extLst>
          </p:cNvPr>
          <p:cNvSpPr txBox="1"/>
          <p:nvPr/>
        </p:nvSpPr>
        <p:spPr>
          <a:xfrm>
            <a:off x="3401874" y="2270366"/>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Azure Hybrid Benefit</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(AHUB)</a:t>
            </a:r>
          </a:p>
        </p:txBody>
      </p:sp>
      <p:sp>
        <p:nvSpPr>
          <p:cNvPr id="18" name="TextBox 17">
            <a:extLst>
              <a:ext uri="{FF2B5EF4-FFF2-40B4-BE49-F238E27FC236}">
                <a16:creationId xmlns:a16="http://schemas.microsoft.com/office/drawing/2014/main" id="{7D72E3A9-9341-78F1-66BA-696E4D7378E6}"/>
              </a:ext>
            </a:extLst>
          </p:cNvPr>
          <p:cNvSpPr txBox="1"/>
          <p:nvPr/>
        </p:nvSpPr>
        <p:spPr>
          <a:xfrm>
            <a:off x="3462833" y="3089119"/>
            <a:ext cx="2614573" cy="646331"/>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Bring your own license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(EA agreement with SA)</a:t>
            </a:r>
          </a:p>
        </p:txBody>
      </p:sp>
      <p:sp>
        <p:nvSpPr>
          <p:cNvPr id="19" name="Rounded Rectangle 5">
            <a:extLst>
              <a:ext uri="{FF2B5EF4-FFF2-40B4-BE49-F238E27FC236}">
                <a16:creationId xmlns:a16="http://schemas.microsoft.com/office/drawing/2014/main" id="{FA3727BF-169C-93B4-028F-8EDC6A5336F8}"/>
              </a:ext>
              <a:ext uri="{C183D7F6-B498-43B3-948B-1728B52AA6E4}">
                <adec:decorative xmlns:adec="http://schemas.microsoft.com/office/drawing/2017/decorative" val="1"/>
              </a:ext>
            </a:extLst>
          </p:cNvPr>
          <p:cNvSpPr/>
          <p:nvPr/>
        </p:nvSpPr>
        <p:spPr bwMode="auto">
          <a:xfrm>
            <a:off x="6175553" y="2027298"/>
            <a:ext cx="2614573" cy="437350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20" name="TextBox 19">
            <a:extLst>
              <a:ext uri="{FF2B5EF4-FFF2-40B4-BE49-F238E27FC236}">
                <a16:creationId xmlns:a16="http://schemas.microsoft.com/office/drawing/2014/main" id="{CD522B47-A269-521D-BBDE-5440FEE696E8}"/>
              </a:ext>
            </a:extLst>
          </p:cNvPr>
          <p:cNvSpPr txBox="1"/>
          <p:nvPr/>
        </p:nvSpPr>
        <p:spPr>
          <a:xfrm>
            <a:off x="6175554" y="2270366"/>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Failover Rights Benefit</a:t>
            </a:r>
          </a:p>
          <a:p>
            <a:pPr algn="ctr"/>
            <a:r>
              <a:rPr lang="en-US" sz="2000">
                <a:solidFill>
                  <a:srgbClr val="0078D4"/>
                </a:solidFill>
                <a:latin typeface="Segoe UI Semibold" panose="020B0702040204020203" pitchFamily="34" charset="0"/>
                <a:cs typeface="Segoe UI Semibold" panose="020B0702040204020203" pitchFamily="34" charset="0"/>
              </a:rPr>
              <a:t>(SQL MI GeoDR)</a:t>
            </a:r>
          </a:p>
        </p:txBody>
      </p:sp>
      <p:sp>
        <p:nvSpPr>
          <p:cNvPr id="21" name="TextBox 20">
            <a:extLst>
              <a:ext uri="{FF2B5EF4-FFF2-40B4-BE49-F238E27FC236}">
                <a16:creationId xmlns:a16="http://schemas.microsoft.com/office/drawing/2014/main" id="{4D20B20C-69B6-7AEB-6CC8-E383FEC7C060}"/>
              </a:ext>
            </a:extLst>
          </p:cNvPr>
          <p:cNvSpPr txBox="1"/>
          <p:nvPr/>
        </p:nvSpPr>
        <p:spPr>
          <a:xfrm>
            <a:off x="6236513" y="3089119"/>
            <a:ext cx="2614573" cy="923330"/>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Free SQL license for</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passive geo-replica</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(auto-failover group)</a:t>
            </a:r>
          </a:p>
        </p:txBody>
      </p:sp>
      <p:sp>
        <p:nvSpPr>
          <p:cNvPr id="22" name="Rounded Rectangle 5">
            <a:extLst>
              <a:ext uri="{FF2B5EF4-FFF2-40B4-BE49-F238E27FC236}">
                <a16:creationId xmlns:a16="http://schemas.microsoft.com/office/drawing/2014/main" id="{BAE51C19-C075-1E00-5865-CAC58A0685EB}"/>
              </a:ext>
              <a:ext uri="{C183D7F6-B498-43B3-948B-1728B52AA6E4}">
                <adec:decorative xmlns:adec="http://schemas.microsoft.com/office/drawing/2017/decorative" val="1"/>
              </a:ext>
            </a:extLst>
          </p:cNvPr>
          <p:cNvSpPr/>
          <p:nvPr/>
        </p:nvSpPr>
        <p:spPr bwMode="auto">
          <a:xfrm>
            <a:off x="8949233" y="2027298"/>
            <a:ext cx="2614573" cy="4373502"/>
          </a:xfrm>
          <a:prstGeom prst="roundRect">
            <a:avLst>
              <a:gd name="adj" fmla="val 9717"/>
            </a:avLst>
          </a:prstGeom>
          <a:gradFill>
            <a:gsLst>
              <a:gs pos="0">
                <a:srgbClr val="FFB3BB">
                  <a:alpha val="50000"/>
                </a:srgbClr>
              </a:gs>
              <a:gs pos="50000">
                <a:srgbClr val="FFB3BB">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EEB9C4D5-8175-4FA0-6D67-A5642A4F421A}"/>
              </a:ext>
            </a:extLst>
          </p:cNvPr>
          <p:cNvSpPr txBox="1"/>
          <p:nvPr/>
        </p:nvSpPr>
        <p:spPr>
          <a:xfrm>
            <a:off x="8949234" y="2270366"/>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Hybrid Failover Rights</a:t>
            </a:r>
          </a:p>
          <a:p>
            <a:pPr algn="ctr"/>
            <a:r>
              <a:rPr lang="en-US" sz="2000">
                <a:solidFill>
                  <a:srgbClr val="0078D4"/>
                </a:solidFill>
                <a:latin typeface="Segoe UI Semibold" panose="020B0702040204020203" pitchFamily="34" charset="0"/>
                <a:cs typeface="Segoe UI Semibold" panose="020B0702040204020203" pitchFamily="34" charset="0"/>
              </a:rPr>
              <a:t>Benefit</a:t>
            </a:r>
          </a:p>
        </p:txBody>
      </p:sp>
      <p:sp>
        <p:nvSpPr>
          <p:cNvPr id="24" name="TextBox 23">
            <a:extLst>
              <a:ext uri="{FF2B5EF4-FFF2-40B4-BE49-F238E27FC236}">
                <a16:creationId xmlns:a16="http://schemas.microsoft.com/office/drawing/2014/main" id="{0E37634D-4E80-A288-FEF5-9EC4BD590037}"/>
              </a:ext>
            </a:extLst>
          </p:cNvPr>
          <p:cNvSpPr txBox="1"/>
          <p:nvPr/>
        </p:nvSpPr>
        <p:spPr>
          <a:xfrm>
            <a:off x="9010193" y="3089119"/>
            <a:ext cx="2614573" cy="923330"/>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Free SQL license for</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passive replica hosted</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on SQL MI.</a:t>
            </a:r>
          </a:p>
        </p:txBody>
      </p:sp>
      <p:pic>
        <p:nvPicPr>
          <p:cNvPr id="26" name="!!SQLMI" descr="SQL Managed Instance icon">
            <a:extLst>
              <a:ext uri="{FF2B5EF4-FFF2-40B4-BE49-F238E27FC236}">
                <a16:creationId xmlns:a16="http://schemas.microsoft.com/office/drawing/2014/main" id="{1008E339-2B6D-4341-39AE-3E97FD54BF0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54452" y="4202069"/>
            <a:ext cx="756003" cy="756003"/>
          </a:xfrm>
          <a:prstGeom prst="rect">
            <a:avLst/>
          </a:prstGeom>
          <a:effectLst/>
        </p:spPr>
      </p:pic>
      <p:pic>
        <p:nvPicPr>
          <p:cNvPr id="27" name="Graphic 26">
            <a:extLst>
              <a:ext uri="{FF2B5EF4-FFF2-40B4-BE49-F238E27FC236}">
                <a16:creationId xmlns:a16="http://schemas.microsoft.com/office/drawing/2014/main" id="{1147B18C-88E5-2963-1662-C39D27E321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4452" y="5288610"/>
            <a:ext cx="756004" cy="756004"/>
          </a:xfrm>
          <a:prstGeom prst="rect">
            <a:avLst/>
          </a:prstGeom>
        </p:spPr>
      </p:pic>
      <p:grpSp>
        <p:nvGrpSpPr>
          <p:cNvPr id="28" name="Group 27">
            <a:extLst>
              <a:ext uri="{FF2B5EF4-FFF2-40B4-BE49-F238E27FC236}">
                <a16:creationId xmlns:a16="http://schemas.microsoft.com/office/drawing/2014/main" id="{974E7F45-C78E-7CF9-1906-5A827C732CF9}"/>
              </a:ext>
            </a:extLst>
          </p:cNvPr>
          <p:cNvGrpSpPr/>
          <p:nvPr/>
        </p:nvGrpSpPr>
        <p:grpSpPr>
          <a:xfrm>
            <a:off x="9773082" y="5870518"/>
            <a:ext cx="362739" cy="348191"/>
            <a:chOff x="14024593" y="6501298"/>
            <a:chExt cx="1005205" cy="1005205"/>
          </a:xfrm>
        </p:grpSpPr>
        <p:pic>
          <p:nvPicPr>
            <p:cNvPr id="29" name="Graphic 28">
              <a:extLst>
                <a:ext uri="{FF2B5EF4-FFF2-40B4-BE49-F238E27FC236}">
                  <a16:creationId xmlns:a16="http://schemas.microsoft.com/office/drawing/2014/main" id="{A4A7A3FF-98F7-CB15-4BA7-12A0055637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4593" y="6501298"/>
              <a:ext cx="1005205" cy="1005205"/>
            </a:xfrm>
            <a:prstGeom prst="rect">
              <a:avLst/>
            </a:prstGeom>
          </p:spPr>
        </p:pic>
        <p:sp>
          <p:nvSpPr>
            <p:cNvPr id="30" name="Rectangle 29">
              <a:extLst>
                <a:ext uri="{FF2B5EF4-FFF2-40B4-BE49-F238E27FC236}">
                  <a16:creationId xmlns:a16="http://schemas.microsoft.com/office/drawing/2014/main" id="{4CCFE1DA-567B-C1FB-C7BA-BBD65F1A2065}"/>
                </a:ext>
              </a:extLst>
            </p:cNvPr>
            <p:cNvSpPr/>
            <p:nvPr/>
          </p:nvSpPr>
          <p:spPr bwMode="auto">
            <a:xfrm>
              <a:off x="14219859" y="6927700"/>
              <a:ext cx="635001" cy="365760"/>
            </a:xfrm>
            <a:prstGeom prst="rect">
              <a:avLst/>
            </a:prstGeom>
            <a:gradFill>
              <a:gsLst>
                <a:gs pos="0">
                  <a:srgbClr val="005EA6"/>
                </a:gs>
                <a:gs pos="37000">
                  <a:srgbClr val="0072CA"/>
                </a:gs>
                <a:gs pos="69000">
                  <a:srgbClr val="0071C8"/>
                </a:gs>
                <a:gs pos="100000">
                  <a:srgbClr val="005CA3"/>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985EC8CF-167A-98F4-D65C-EB3CAA884F46}"/>
              </a:ext>
            </a:extLst>
          </p:cNvPr>
          <p:cNvGrpSpPr/>
          <p:nvPr/>
        </p:nvGrpSpPr>
        <p:grpSpPr>
          <a:xfrm>
            <a:off x="9773078" y="4783976"/>
            <a:ext cx="362739" cy="348191"/>
            <a:chOff x="14024593" y="6501298"/>
            <a:chExt cx="1005205" cy="1005205"/>
          </a:xfrm>
        </p:grpSpPr>
        <p:pic>
          <p:nvPicPr>
            <p:cNvPr id="32" name="Graphic 31">
              <a:extLst>
                <a:ext uri="{FF2B5EF4-FFF2-40B4-BE49-F238E27FC236}">
                  <a16:creationId xmlns:a16="http://schemas.microsoft.com/office/drawing/2014/main" id="{4A89B916-8891-53B2-0368-EBEC4077D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4593" y="6501298"/>
              <a:ext cx="1005205" cy="1005205"/>
            </a:xfrm>
            <a:prstGeom prst="rect">
              <a:avLst/>
            </a:prstGeom>
          </p:spPr>
        </p:pic>
        <p:sp>
          <p:nvSpPr>
            <p:cNvPr id="33" name="Rectangle 32">
              <a:extLst>
                <a:ext uri="{FF2B5EF4-FFF2-40B4-BE49-F238E27FC236}">
                  <a16:creationId xmlns:a16="http://schemas.microsoft.com/office/drawing/2014/main" id="{DDCA06BD-DDA4-8105-BC99-94F42C80A3B4}"/>
                </a:ext>
              </a:extLst>
            </p:cNvPr>
            <p:cNvSpPr/>
            <p:nvPr/>
          </p:nvSpPr>
          <p:spPr bwMode="auto">
            <a:xfrm>
              <a:off x="14219859" y="6927700"/>
              <a:ext cx="635001" cy="365760"/>
            </a:xfrm>
            <a:prstGeom prst="rect">
              <a:avLst/>
            </a:prstGeom>
            <a:gradFill>
              <a:gsLst>
                <a:gs pos="0">
                  <a:srgbClr val="005EA6"/>
                </a:gs>
                <a:gs pos="37000">
                  <a:srgbClr val="0072CA"/>
                </a:gs>
                <a:gs pos="69000">
                  <a:srgbClr val="0071C8"/>
                </a:gs>
                <a:gs pos="100000">
                  <a:srgbClr val="005CA3"/>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4" name="Arc 33">
            <a:extLst>
              <a:ext uri="{FF2B5EF4-FFF2-40B4-BE49-F238E27FC236}">
                <a16:creationId xmlns:a16="http://schemas.microsoft.com/office/drawing/2014/main" id="{89831176-293E-A0D5-BEDF-635C18D73CD2}"/>
              </a:ext>
            </a:extLst>
          </p:cNvPr>
          <p:cNvSpPr/>
          <p:nvPr/>
        </p:nvSpPr>
        <p:spPr>
          <a:xfrm>
            <a:off x="9628085" y="4639730"/>
            <a:ext cx="1686528" cy="1761070"/>
          </a:xfrm>
          <a:prstGeom prst="arc">
            <a:avLst>
              <a:gd name="adj1" fmla="val 9153676"/>
              <a:gd name="adj2" fmla="val 12759944"/>
            </a:avLst>
          </a:prstGeom>
          <a:ln w="38100">
            <a:solidFill>
              <a:srgbClr val="0071C8">
                <a:alpha val="50000"/>
              </a:srgb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0133D205-2905-44AB-5828-BBC087E895F1}"/>
              </a:ext>
            </a:extLst>
          </p:cNvPr>
          <p:cNvSpPr txBox="1"/>
          <p:nvPr/>
        </p:nvSpPr>
        <p:spPr>
          <a:xfrm>
            <a:off x="10014022" y="6005683"/>
            <a:ext cx="490140" cy="286232"/>
          </a:xfrm>
          <a:prstGeom prst="rect">
            <a:avLst/>
          </a:prstGeom>
          <a:noFill/>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400">
                <a:solidFill>
                  <a:srgbClr val="0071C8"/>
                </a:solidFill>
                <a:latin typeface="Segoe UI Semibold" panose="020B0702040204020203" pitchFamily="34" charset="0"/>
                <a:cs typeface="Segoe UI Semibold" panose="020B0702040204020203" pitchFamily="34" charset="0"/>
              </a:rPr>
              <a:t>RW</a:t>
            </a:r>
            <a:endParaRPr kumimoji="0" lang="en-US" sz="1400" b="0" i="0" u="none" strike="noStrike" kern="1200" cap="none" spc="0" normalizeH="0" baseline="0" noProof="0">
              <a:ln>
                <a:noFill/>
              </a:ln>
              <a:solidFill>
                <a:srgbClr val="0071C8"/>
              </a:solidFill>
              <a:effectLst/>
              <a:uLnTx/>
              <a:uFillTx/>
              <a:latin typeface="Segoe UI Semibold" panose="020B0702040204020203" pitchFamily="34" charset="0"/>
              <a:cs typeface="Segoe UI Semibold" panose="020B0702040204020203" pitchFamily="34" charset="0"/>
            </a:endParaRPr>
          </a:p>
        </p:txBody>
      </p:sp>
      <p:pic>
        <p:nvPicPr>
          <p:cNvPr id="38" name="!!SQLMI" descr="SQL Managed Instance icon">
            <a:extLst>
              <a:ext uri="{FF2B5EF4-FFF2-40B4-BE49-F238E27FC236}">
                <a16:creationId xmlns:a16="http://schemas.microsoft.com/office/drawing/2014/main" id="{04391910-A12F-7702-4E76-D90CC4A6836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76099" y="4202069"/>
            <a:ext cx="756003" cy="756003"/>
          </a:xfrm>
          <a:prstGeom prst="rect">
            <a:avLst/>
          </a:prstGeom>
          <a:effectLst/>
        </p:spPr>
      </p:pic>
      <p:grpSp>
        <p:nvGrpSpPr>
          <p:cNvPr id="43" name="Group 42">
            <a:extLst>
              <a:ext uri="{FF2B5EF4-FFF2-40B4-BE49-F238E27FC236}">
                <a16:creationId xmlns:a16="http://schemas.microsoft.com/office/drawing/2014/main" id="{59C2DA6E-E5D8-538D-4900-BEDC1771F1A6}"/>
              </a:ext>
            </a:extLst>
          </p:cNvPr>
          <p:cNvGrpSpPr/>
          <p:nvPr/>
        </p:nvGrpSpPr>
        <p:grpSpPr>
          <a:xfrm>
            <a:off x="6994725" y="4783976"/>
            <a:ext cx="362739" cy="348191"/>
            <a:chOff x="14024593" y="6501298"/>
            <a:chExt cx="1005205" cy="1005205"/>
          </a:xfrm>
        </p:grpSpPr>
        <p:pic>
          <p:nvPicPr>
            <p:cNvPr id="44" name="Graphic 43">
              <a:extLst>
                <a:ext uri="{FF2B5EF4-FFF2-40B4-BE49-F238E27FC236}">
                  <a16:creationId xmlns:a16="http://schemas.microsoft.com/office/drawing/2014/main" id="{63723C85-5EDD-CDD3-529E-1BE52BE9B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4593" y="6501298"/>
              <a:ext cx="1005205" cy="1005205"/>
            </a:xfrm>
            <a:prstGeom prst="rect">
              <a:avLst/>
            </a:prstGeom>
          </p:spPr>
        </p:pic>
        <p:sp>
          <p:nvSpPr>
            <p:cNvPr id="45" name="Rectangle 44">
              <a:extLst>
                <a:ext uri="{FF2B5EF4-FFF2-40B4-BE49-F238E27FC236}">
                  <a16:creationId xmlns:a16="http://schemas.microsoft.com/office/drawing/2014/main" id="{4DD86201-57B8-DBAC-EF9E-A1F90157745A}"/>
                </a:ext>
              </a:extLst>
            </p:cNvPr>
            <p:cNvSpPr/>
            <p:nvPr/>
          </p:nvSpPr>
          <p:spPr bwMode="auto">
            <a:xfrm>
              <a:off x="14219859" y="6927700"/>
              <a:ext cx="635001" cy="365760"/>
            </a:xfrm>
            <a:prstGeom prst="rect">
              <a:avLst/>
            </a:prstGeom>
            <a:gradFill>
              <a:gsLst>
                <a:gs pos="0">
                  <a:srgbClr val="005EA6"/>
                </a:gs>
                <a:gs pos="37000">
                  <a:srgbClr val="0072CA"/>
                </a:gs>
                <a:gs pos="69000">
                  <a:srgbClr val="0071C8"/>
                </a:gs>
                <a:gs pos="100000">
                  <a:srgbClr val="005CA3"/>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6" name="Arc 45">
            <a:extLst>
              <a:ext uri="{FF2B5EF4-FFF2-40B4-BE49-F238E27FC236}">
                <a16:creationId xmlns:a16="http://schemas.microsoft.com/office/drawing/2014/main" id="{6D9B428B-2E8B-3C41-507D-45920CB46D0E}"/>
              </a:ext>
            </a:extLst>
          </p:cNvPr>
          <p:cNvSpPr/>
          <p:nvPr/>
        </p:nvSpPr>
        <p:spPr>
          <a:xfrm>
            <a:off x="6849732" y="4639730"/>
            <a:ext cx="1686528" cy="1761070"/>
          </a:xfrm>
          <a:prstGeom prst="arc">
            <a:avLst>
              <a:gd name="adj1" fmla="val 9153676"/>
              <a:gd name="adj2" fmla="val 12759944"/>
            </a:avLst>
          </a:prstGeom>
          <a:ln w="38100">
            <a:solidFill>
              <a:srgbClr val="0071C8">
                <a:alpha val="50000"/>
              </a:srgb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5C46E5B7-A329-FDEB-E524-5E2A1ADF9773}"/>
              </a:ext>
            </a:extLst>
          </p:cNvPr>
          <p:cNvSpPr txBox="1"/>
          <p:nvPr/>
        </p:nvSpPr>
        <p:spPr>
          <a:xfrm>
            <a:off x="7223304" y="6023523"/>
            <a:ext cx="490140" cy="286232"/>
          </a:xfrm>
          <a:prstGeom prst="rect">
            <a:avLst/>
          </a:prstGeom>
          <a:noFill/>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400">
                <a:solidFill>
                  <a:srgbClr val="0071C8"/>
                </a:solidFill>
                <a:latin typeface="Segoe UI Semibold" panose="020B0702040204020203" pitchFamily="34" charset="0"/>
                <a:cs typeface="Segoe UI Semibold" panose="020B0702040204020203" pitchFamily="34" charset="0"/>
              </a:rPr>
              <a:t>RW</a:t>
            </a:r>
            <a:endParaRPr kumimoji="0" lang="en-US" sz="1400" b="0" i="0" u="none" strike="noStrike" kern="1200" cap="none" spc="0" normalizeH="0" baseline="0" noProof="0">
              <a:ln>
                <a:noFill/>
              </a:ln>
              <a:solidFill>
                <a:srgbClr val="0071C8"/>
              </a:solidFill>
              <a:effectLst/>
              <a:uLnTx/>
              <a:uFillTx/>
              <a:latin typeface="Segoe UI Semibold" panose="020B0702040204020203" pitchFamily="34" charset="0"/>
              <a:cs typeface="Segoe UI Semibold" panose="020B0702040204020203" pitchFamily="34" charset="0"/>
            </a:endParaRPr>
          </a:p>
        </p:txBody>
      </p:sp>
      <p:pic>
        <p:nvPicPr>
          <p:cNvPr id="48" name="!!SQLMI" descr="SQL Managed Instance icon">
            <a:extLst>
              <a:ext uri="{FF2B5EF4-FFF2-40B4-BE49-F238E27FC236}">
                <a16:creationId xmlns:a16="http://schemas.microsoft.com/office/drawing/2014/main" id="{CA8986DA-476B-2996-E23F-A37E70A2304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76094" y="5315674"/>
            <a:ext cx="756003" cy="756003"/>
          </a:xfrm>
          <a:prstGeom prst="rect">
            <a:avLst/>
          </a:prstGeom>
          <a:effectLst/>
        </p:spPr>
      </p:pic>
      <p:grpSp>
        <p:nvGrpSpPr>
          <p:cNvPr id="40" name="Group 39">
            <a:extLst>
              <a:ext uri="{FF2B5EF4-FFF2-40B4-BE49-F238E27FC236}">
                <a16:creationId xmlns:a16="http://schemas.microsoft.com/office/drawing/2014/main" id="{696786F0-5B70-0B79-5683-06C9792EEFB5}"/>
              </a:ext>
            </a:extLst>
          </p:cNvPr>
          <p:cNvGrpSpPr/>
          <p:nvPr/>
        </p:nvGrpSpPr>
        <p:grpSpPr>
          <a:xfrm>
            <a:off x="6994729" y="5870518"/>
            <a:ext cx="362739" cy="348191"/>
            <a:chOff x="14024593" y="6501298"/>
            <a:chExt cx="1005205" cy="1005205"/>
          </a:xfrm>
        </p:grpSpPr>
        <p:pic>
          <p:nvPicPr>
            <p:cNvPr id="41" name="Graphic 40">
              <a:extLst>
                <a:ext uri="{FF2B5EF4-FFF2-40B4-BE49-F238E27FC236}">
                  <a16:creationId xmlns:a16="http://schemas.microsoft.com/office/drawing/2014/main" id="{797F6728-46A1-0133-F467-289ECD6074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4593" y="6501298"/>
              <a:ext cx="1005205" cy="1005205"/>
            </a:xfrm>
            <a:prstGeom prst="rect">
              <a:avLst/>
            </a:prstGeom>
          </p:spPr>
        </p:pic>
        <p:sp>
          <p:nvSpPr>
            <p:cNvPr id="42" name="Rectangle 41">
              <a:extLst>
                <a:ext uri="{FF2B5EF4-FFF2-40B4-BE49-F238E27FC236}">
                  <a16:creationId xmlns:a16="http://schemas.microsoft.com/office/drawing/2014/main" id="{C5173E45-55BD-A9A8-FB12-AE0864DBE3EF}"/>
                </a:ext>
              </a:extLst>
            </p:cNvPr>
            <p:cNvSpPr/>
            <p:nvPr/>
          </p:nvSpPr>
          <p:spPr bwMode="auto">
            <a:xfrm>
              <a:off x="14219859" y="6927700"/>
              <a:ext cx="635001" cy="365760"/>
            </a:xfrm>
            <a:prstGeom prst="rect">
              <a:avLst/>
            </a:prstGeom>
            <a:gradFill>
              <a:gsLst>
                <a:gs pos="0">
                  <a:srgbClr val="005EA6"/>
                </a:gs>
                <a:gs pos="37000">
                  <a:srgbClr val="0072CA"/>
                </a:gs>
                <a:gs pos="69000">
                  <a:srgbClr val="0071C8"/>
                </a:gs>
                <a:gs pos="100000">
                  <a:srgbClr val="005CA3"/>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9" name="!!SQLMI" descr="SQL Managed Instance icon">
            <a:extLst>
              <a:ext uri="{FF2B5EF4-FFF2-40B4-BE49-F238E27FC236}">
                <a16:creationId xmlns:a16="http://schemas.microsoft.com/office/drawing/2014/main" id="{9D319531-1A86-BC1F-DFAB-6A199310CDF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2108" y="4196291"/>
            <a:ext cx="756003" cy="756003"/>
          </a:xfrm>
          <a:prstGeom prst="rect">
            <a:avLst/>
          </a:prstGeom>
          <a:effectLst/>
        </p:spPr>
      </p:pic>
      <p:pic>
        <p:nvPicPr>
          <p:cNvPr id="50" name="Graphic 49">
            <a:extLst>
              <a:ext uri="{FF2B5EF4-FFF2-40B4-BE49-F238E27FC236}">
                <a16:creationId xmlns:a16="http://schemas.microsoft.com/office/drawing/2014/main" id="{E4142014-F4F1-E151-594B-D808269F00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12108" y="5282832"/>
            <a:ext cx="756004" cy="756004"/>
          </a:xfrm>
          <a:prstGeom prst="rect">
            <a:avLst/>
          </a:prstGeom>
        </p:spPr>
      </p:pic>
      <p:sp>
        <p:nvSpPr>
          <p:cNvPr id="52" name="TextBox 51">
            <a:extLst>
              <a:ext uri="{FF2B5EF4-FFF2-40B4-BE49-F238E27FC236}">
                <a16:creationId xmlns:a16="http://schemas.microsoft.com/office/drawing/2014/main" id="{7D027DCC-87E6-E725-2686-68750F14D99E}"/>
              </a:ext>
            </a:extLst>
          </p:cNvPr>
          <p:cNvSpPr txBox="1"/>
          <p:nvPr/>
        </p:nvSpPr>
        <p:spPr>
          <a:xfrm>
            <a:off x="4093551" y="6018219"/>
            <a:ext cx="1231215" cy="338554"/>
          </a:xfrm>
          <a:prstGeom prst="rect">
            <a:avLst/>
          </a:prstGeom>
          <a:noFill/>
        </p:spPr>
        <p:txBody>
          <a:bodyPr wrap="square">
            <a:spAutoFit/>
          </a:bodyPr>
          <a:lstStyle/>
          <a:p>
            <a:pPr algn="ctr"/>
            <a:r>
              <a:rPr lang="en-US" sz="1600">
                <a:solidFill>
                  <a:srgbClr val="0078D4"/>
                </a:solidFill>
                <a:latin typeface="Segoe UI Semibold" panose="020B0702040204020203" pitchFamily="34" charset="0"/>
                <a:cs typeface="Segoe UI Semibold" panose="020B0702040204020203" pitchFamily="34" charset="0"/>
              </a:rPr>
              <a:t>EA with SA</a:t>
            </a:r>
            <a:endParaRPr lang="en-US">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B8E5633A-4FF2-5B9B-48B1-77E944E6F571}"/>
              </a:ext>
            </a:extLst>
          </p:cNvPr>
          <p:cNvSpPr txBox="1"/>
          <p:nvPr/>
        </p:nvSpPr>
        <p:spPr>
          <a:xfrm>
            <a:off x="4086314" y="4889095"/>
            <a:ext cx="1231215" cy="338554"/>
          </a:xfrm>
          <a:prstGeom prst="rect">
            <a:avLst/>
          </a:prstGeom>
          <a:noFill/>
        </p:spPr>
        <p:txBody>
          <a:bodyPr wrap="square">
            <a:spAutoFit/>
          </a:bodyPr>
          <a:lstStyle/>
          <a:p>
            <a:pPr algn="ctr"/>
            <a:r>
              <a:rPr lang="en-US" sz="1600">
                <a:solidFill>
                  <a:srgbClr val="0078D4"/>
                </a:solidFill>
                <a:latin typeface="Segoe UI Semibold" panose="020B0702040204020203" pitchFamily="34" charset="0"/>
                <a:cs typeface="Segoe UI Semibold" panose="020B0702040204020203" pitchFamily="34" charset="0"/>
              </a:rPr>
              <a:t>AHUB</a:t>
            </a:r>
            <a:endParaRPr lang="en-US">
              <a:latin typeface="Segoe UI Semibold" panose="020B0702040204020203" pitchFamily="34" charset="0"/>
              <a:cs typeface="Segoe UI Semibold" panose="020B0702040204020203" pitchFamily="34" charset="0"/>
            </a:endParaRPr>
          </a:p>
        </p:txBody>
      </p:sp>
      <p:pic>
        <p:nvPicPr>
          <p:cNvPr id="54" name="!!SQLMI" descr="SQL Managed Instance icon">
            <a:extLst>
              <a:ext uri="{FF2B5EF4-FFF2-40B4-BE49-F238E27FC236}">
                <a16:creationId xmlns:a16="http://schemas.microsoft.com/office/drawing/2014/main" id="{58930CB9-7C24-B60B-6673-0B6587ADA9A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57477" y="4680370"/>
            <a:ext cx="756003" cy="756003"/>
          </a:xfrm>
          <a:prstGeom prst="rect">
            <a:avLst/>
          </a:prstGeom>
          <a:effectLst/>
        </p:spPr>
      </p:pic>
      <p:sp>
        <p:nvSpPr>
          <p:cNvPr id="55" name="TextBox 54">
            <a:extLst>
              <a:ext uri="{FF2B5EF4-FFF2-40B4-BE49-F238E27FC236}">
                <a16:creationId xmlns:a16="http://schemas.microsoft.com/office/drawing/2014/main" id="{A003A253-B027-F202-7802-AF3646E1BF3A}"/>
              </a:ext>
            </a:extLst>
          </p:cNvPr>
          <p:cNvSpPr txBox="1"/>
          <p:nvPr/>
        </p:nvSpPr>
        <p:spPr>
          <a:xfrm>
            <a:off x="1322324" y="5436373"/>
            <a:ext cx="1231215" cy="338554"/>
          </a:xfrm>
          <a:prstGeom prst="rect">
            <a:avLst/>
          </a:prstGeom>
          <a:noFill/>
        </p:spPr>
        <p:txBody>
          <a:bodyPr wrap="square">
            <a:spAutoFit/>
          </a:bodyPr>
          <a:lstStyle/>
          <a:p>
            <a:pPr algn="ctr"/>
            <a:r>
              <a:rPr lang="en-US" sz="1600">
                <a:solidFill>
                  <a:srgbClr val="0078D4"/>
                </a:solidFill>
                <a:latin typeface="Segoe UI Semibold" panose="020B0702040204020203" pitchFamily="34" charset="0"/>
                <a:cs typeface="Segoe UI Semibold" panose="020B0702040204020203" pitchFamily="34" charset="0"/>
              </a:rPr>
              <a:t>DEV/TEST</a:t>
            </a:r>
            <a:endParaRPr lang="en-US">
              <a:latin typeface="Segoe UI Semibold" panose="020B0702040204020203" pitchFamily="34" charset="0"/>
              <a:cs typeface="Segoe UI Semibold" panose="020B0702040204020203" pitchFamily="34" charset="0"/>
            </a:endParaRPr>
          </a:p>
        </p:txBody>
      </p:sp>
      <p:sp>
        <p:nvSpPr>
          <p:cNvPr id="57" name="TextBox 56">
            <a:extLst>
              <a:ext uri="{FF2B5EF4-FFF2-40B4-BE49-F238E27FC236}">
                <a16:creationId xmlns:a16="http://schemas.microsoft.com/office/drawing/2014/main" id="{6C58EF77-D7A5-414B-BA5B-4182F201D055}"/>
              </a:ext>
            </a:extLst>
          </p:cNvPr>
          <p:cNvSpPr txBox="1"/>
          <p:nvPr/>
        </p:nvSpPr>
        <p:spPr>
          <a:xfrm>
            <a:off x="7223304" y="4928789"/>
            <a:ext cx="490140" cy="286232"/>
          </a:xfrm>
          <a:prstGeom prst="rect">
            <a:avLst/>
          </a:prstGeom>
          <a:noFill/>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400">
                <a:solidFill>
                  <a:srgbClr val="0071C8"/>
                </a:solidFill>
                <a:latin typeface="Segoe UI Semibold" panose="020B0702040204020203" pitchFamily="34" charset="0"/>
                <a:cs typeface="Segoe UI Semibold" panose="020B0702040204020203" pitchFamily="34" charset="0"/>
              </a:rPr>
              <a:t>DR</a:t>
            </a:r>
            <a:endParaRPr kumimoji="0" lang="en-US" sz="1400" b="0" i="0" u="none" strike="noStrike" kern="1200" cap="none" spc="0" normalizeH="0" baseline="0" noProof="0">
              <a:ln>
                <a:noFill/>
              </a:ln>
              <a:solidFill>
                <a:srgbClr val="0071C8"/>
              </a:solidFill>
              <a:effectLst/>
              <a:uLnTx/>
              <a:uFillTx/>
              <a:latin typeface="Segoe UI Semibold" panose="020B0702040204020203" pitchFamily="34" charset="0"/>
              <a:cs typeface="Segoe UI Semibold" panose="020B0702040204020203" pitchFamily="34" charset="0"/>
            </a:endParaRPr>
          </a:p>
        </p:txBody>
      </p:sp>
      <p:sp>
        <p:nvSpPr>
          <p:cNvPr id="58" name="TextBox 57">
            <a:extLst>
              <a:ext uri="{FF2B5EF4-FFF2-40B4-BE49-F238E27FC236}">
                <a16:creationId xmlns:a16="http://schemas.microsoft.com/office/drawing/2014/main" id="{C8422E49-F313-1689-37F9-6BDA3252358A}"/>
              </a:ext>
            </a:extLst>
          </p:cNvPr>
          <p:cNvSpPr txBox="1"/>
          <p:nvPr/>
        </p:nvSpPr>
        <p:spPr>
          <a:xfrm>
            <a:off x="10014022" y="4931154"/>
            <a:ext cx="490140" cy="286232"/>
          </a:xfrm>
          <a:prstGeom prst="rect">
            <a:avLst/>
          </a:prstGeom>
          <a:noFill/>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400">
                <a:solidFill>
                  <a:srgbClr val="0071C8"/>
                </a:solidFill>
                <a:latin typeface="Segoe UI Semibold" panose="020B0702040204020203" pitchFamily="34" charset="0"/>
                <a:cs typeface="Segoe UI Semibold" panose="020B0702040204020203" pitchFamily="34" charset="0"/>
              </a:rPr>
              <a:t>DR</a:t>
            </a:r>
            <a:endParaRPr kumimoji="0" lang="en-US" sz="1400" b="0" i="0" u="none" strike="noStrike" kern="1200" cap="none" spc="0" normalizeH="0" baseline="0" noProof="0">
              <a:ln>
                <a:noFill/>
              </a:ln>
              <a:solidFill>
                <a:srgbClr val="0071C8"/>
              </a:solidFill>
              <a:effectLst/>
              <a:uLnTx/>
              <a:uFillTx/>
              <a:latin typeface="Segoe UI Semibold" panose="020B0702040204020203" pitchFamily="34" charset="0"/>
              <a:cs typeface="Segoe UI Semibold" panose="020B0702040204020203" pitchFamily="34" charset="0"/>
            </a:endParaRPr>
          </a:p>
        </p:txBody>
      </p:sp>
      <p:sp>
        <p:nvSpPr>
          <p:cNvPr id="6" name="Arc 5">
            <a:extLst>
              <a:ext uri="{FF2B5EF4-FFF2-40B4-BE49-F238E27FC236}">
                <a16:creationId xmlns:a16="http://schemas.microsoft.com/office/drawing/2014/main" id="{1B44FEA8-4884-2E07-8200-4DCA28A51A04}"/>
              </a:ext>
            </a:extLst>
          </p:cNvPr>
          <p:cNvSpPr/>
          <p:nvPr/>
        </p:nvSpPr>
        <p:spPr>
          <a:xfrm>
            <a:off x="4264485" y="4470837"/>
            <a:ext cx="1686528" cy="1761070"/>
          </a:xfrm>
          <a:prstGeom prst="arc">
            <a:avLst>
              <a:gd name="adj1" fmla="val 9153676"/>
              <a:gd name="adj2" fmla="val 12759944"/>
            </a:avLst>
          </a:prstGeom>
          <a:ln w="38100">
            <a:solidFill>
              <a:srgbClr val="0071C8"/>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655066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36E032-2626-3628-E22D-7EAAB5CC77E5}"/>
              </a:ext>
            </a:extLst>
          </p:cNvPr>
          <p:cNvSpPr/>
          <p:nvPr/>
        </p:nvSpPr>
        <p:spPr bwMode="auto">
          <a:xfrm>
            <a:off x="584200" y="1435100"/>
            <a:ext cx="11025206" cy="4833938"/>
          </a:xfrm>
          <a:prstGeom prst="rect">
            <a:avLst/>
          </a:prstGeom>
          <a:gradFill>
            <a:gsLst>
              <a:gs pos="2917">
                <a:srgbClr val="0078D4"/>
              </a:gs>
              <a:gs pos="100000">
                <a:srgbClr val="F4364C"/>
              </a:gs>
              <a:gs pos="56000">
                <a:srgbClr val="8661C5"/>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33F59F80-55BA-DDF3-1306-7DEC814DA8F2}"/>
              </a:ext>
            </a:extLst>
          </p:cNvPr>
          <p:cNvSpPr>
            <a:spLocks noGrp="1"/>
          </p:cNvSpPr>
          <p:nvPr>
            <p:ph type="title"/>
          </p:nvPr>
        </p:nvSpPr>
        <p:spPr>
          <a:xfrm>
            <a:off x="935322" y="451722"/>
            <a:ext cx="2983605" cy="553998"/>
          </a:xfrm>
        </p:spPr>
        <p:txBody>
          <a:bodyPr/>
          <a:lstStyle/>
          <a:p>
            <a:r>
              <a:rPr lang="en-US">
                <a:solidFill>
                  <a:srgbClr val="0078D4"/>
                </a:solidFill>
                <a:latin typeface="Segoe UI Semilight" panose="020B0402040204020203" pitchFamily="34" charset="0"/>
                <a:cs typeface="Segoe UI Semilight" panose="020B0402040204020203" pitchFamily="34" charset="0"/>
              </a:rPr>
              <a:t>How it started</a:t>
            </a:r>
          </a:p>
        </p:txBody>
      </p:sp>
      <p:sp>
        <p:nvSpPr>
          <p:cNvPr id="8" name="Title 4">
            <a:extLst>
              <a:ext uri="{FF2B5EF4-FFF2-40B4-BE49-F238E27FC236}">
                <a16:creationId xmlns:a16="http://schemas.microsoft.com/office/drawing/2014/main" id="{0E25D799-6CC4-3C68-48F5-75F5E236869D}"/>
              </a:ext>
            </a:extLst>
          </p:cNvPr>
          <p:cNvSpPr txBox="1">
            <a:spLocks/>
          </p:cNvSpPr>
          <p:nvPr/>
        </p:nvSpPr>
        <p:spPr>
          <a:xfrm>
            <a:off x="14836089" y="451722"/>
            <a:ext cx="28265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solidFill>
                  <a:srgbClr val="8661C5"/>
                </a:solidFill>
                <a:latin typeface="Segoe UI Semilight" panose="020B0402040204020203" pitchFamily="34" charset="0"/>
                <a:cs typeface="Segoe UI Semilight" panose="020B0402040204020203" pitchFamily="34" charset="0"/>
              </a:rPr>
              <a:t>How it’s going</a:t>
            </a:r>
          </a:p>
        </p:txBody>
      </p:sp>
      <p:sp>
        <p:nvSpPr>
          <p:cNvPr id="9" name="Content Placeholder 5">
            <a:extLst>
              <a:ext uri="{FF2B5EF4-FFF2-40B4-BE49-F238E27FC236}">
                <a16:creationId xmlns:a16="http://schemas.microsoft.com/office/drawing/2014/main" id="{553CC8FE-C618-4391-C464-C954AA429FC0}"/>
              </a:ext>
            </a:extLst>
          </p:cNvPr>
          <p:cNvSpPr txBox="1">
            <a:spLocks/>
          </p:cNvSpPr>
          <p:nvPr/>
        </p:nvSpPr>
        <p:spPr>
          <a:xfrm>
            <a:off x="967500" y="3298071"/>
            <a:ext cx="4509517"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Oct 1st, 2018</a:t>
            </a:r>
            <a:br>
              <a:rPr lang="en-US" sz="3600" spc="-50">
                <a:ln w="3175">
                  <a:noFill/>
                </a:ln>
                <a:solidFill>
                  <a:schemeClr val="bg1"/>
                </a:solidFill>
                <a:latin typeface="+mj-lt"/>
              </a:rPr>
            </a:br>
            <a:r>
              <a:rPr lang="en-US" sz="3600" spc="-50">
                <a:ln w="3175">
                  <a:noFill/>
                </a:ln>
                <a:solidFill>
                  <a:schemeClr val="bg1"/>
                </a:solidFill>
                <a:latin typeface="+mj-lt"/>
              </a:rPr>
              <a:t>General Purpose GA </a:t>
            </a:r>
          </a:p>
        </p:txBody>
      </p:sp>
      <p:sp>
        <p:nvSpPr>
          <p:cNvPr id="12" name="Content Placeholder 5">
            <a:extLst>
              <a:ext uri="{FF2B5EF4-FFF2-40B4-BE49-F238E27FC236}">
                <a16:creationId xmlns:a16="http://schemas.microsoft.com/office/drawing/2014/main" id="{7C448233-0511-8EAB-D4FD-2262ADFB13D5}"/>
              </a:ext>
            </a:extLst>
          </p:cNvPr>
          <p:cNvSpPr txBox="1">
            <a:spLocks/>
          </p:cNvSpPr>
          <p:nvPr/>
        </p:nvSpPr>
        <p:spPr>
          <a:xfrm>
            <a:off x="14948841" y="3298071"/>
            <a:ext cx="4515781"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Year 2023</a:t>
            </a:r>
          </a:p>
          <a:p>
            <a:pPr marL="0" indent="0">
              <a:spcBef>
                <a:spcPct val="0"/>
              </a:spcBef>
              <a:buFont typeface="Wingdings" panose="05000000000000000000" pitchFamily="2" charset="2"/>
              <a:buNone/>
            </a:pPr>
            <a:r>
              <a:rPr lang="en-US" sz="3600" spc="-50">
                <a:ln w="3175">
                  <a:noFill/>
                </a:ln>
                <a:solidFill>
                  <a:schemeClr val="bg1"/>
                </a:solidFill>
                <a:latin typeface="+mj-lt"/>
              </a:rPr>
              <a:t>30+ product updates</a:t>
            </a:r>
          </a:p>
        </p:txBody>
      </p:sp>
      <p:sp>
        <p:nvSpPr>
          <p:cNvPr id="17" name="Rectangle 16">
            <a:extLst>
              <a:ext uri="{FF2B5EF4-FFF2-40B4-BE49-F238E27FC236}">
                <a16:creationId xmlns:a16="http://schemas.microsoft.com/office/drawing/2014/main" id="{C33DF3BE-A283-613E-5FD5-DF2B3B3AC7A0}"/>
              </a:ext>
            </a:extLst>
          </p:cNvPr>
          <p:cNvSpPr/>
          <p:nvPr/>
        </p:nvSpPr>
        <p:spPr bwMode="auto">
          <a:xfrm>
            <a:off x="13866622" y="1435100"/>
            <a:ext cx="636608"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aphicFrame>
        <p:nvGraphicFramePr>
          <p:cNvPr id="7" name="Chart 6">
            <a:extLst>
              <a:ext uri="{FF2B5EF4-FFF2-40B4-BE49-F238E27FC236}">
                <a16:creationId xmlns:a16="http://schemas.microsoft.com/office/drawing/2014/main" id="{A71CDB11-23B3-2C67-746B-4547BEEB4677}"/>
              </a:ext>
            </a:extLst>
          </p:cNvPr>
          <p:cNvGraphicFramePr>
            <a:graphicFrameLocks/>
          </p:cNvGraphicFramePr>
          <p:nvPr/>
        </p:nvGraphicFramePr>
        <p:xfrm>
          <a:off x="6622024" y="694154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6D83CBC-9133-6CFE-9A1E-927EA7AD6C75}"/>
              </a:ext>
            </a:extLst>
          </p:cNvPr>
          <p:cNvSpPr txBox="1"/>
          <p:nvPr/>
        </p:nvSpPr>
        <p:spPr>
          <a:xfrm>
            <a:off x="10522789" y="9040634"/>
            <a:ext cx="397545" cy="215444"/>
          </a:xfrm>
          <a:prstGeom prst="rect">
            <a:avLst/>
          </a:prstGeom>
          <a:noFill/>
        </p:spPr>
        <p:txBody>
          <a:bodyPr wrap="none" lIns="0" tIns="0" rIns="0" bIns="0" rtlCol="0">
            <a:spAutoFit/>
          </a:bodyPr>
          <a:lstStyle/>
          <a:p>
            <a:pPr algn="l"/>
            <a:r>
              <a:rPr lang="en-US" sz="1400">
                <a:solidFill>
                  <a:srgbClr val="E93A58"/>
                </a:solidFill>
                <a:latin typeface="Segoe UI Semibold" panose="020B0702040204020203" pitchFamily="34" charset="0"/>
                <a:cs typeface="Segoe UI Semibold" panose="020B0702040204020203" pitchFamily="34" charset="0"/>
              </a:rPr>
              <a:t>2023</a:t>
            </a:r>
            <a:endParaRPr lang="en-US" sz="1600">
              <a:solidFill>
                <a:srgbClr val="E93A58"/>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263E9CFF-10D6-1253-B127-B86ED72E82BD}"/>
              </a:ext>
            </a:extLst>
          </p:cNvPr>
          <p:cNvSpPr txBox="1"/>
          <p:nvPr/>
        </p:nvSpPr>
        <p:spPr>
          <a:xfrm>
            <a:off x="9830232" y="9040634"/>
            <a:ext cx="397545" cy="215444"/>
          </a:xfrm>
          <a:prstGeom prst="rect">
            <a:avLst/>
          </a:prstGeom>
          <a:noFill/>
        </p:spPr>
        <p:txBody>
          <a:bodyPr wrap="none" lIns="0" tIns="0" rIns="0" bIns="0" rtlCol="0">
            <a:spAutoFit/>
          </a:bodyPr>
          <a:lstStyle/>
          <a:p>
            <a:pPr algn="l"/>
            <a:r>
              <a:rPr lang="en-US" sz="1400">
                <a:solidFill>
                  <a:srgbClr val="DC3F67"/>
                </a:solidFill>
                <a:latin typeface="Segoe UI Semibold" panose="020B0702040204020203" pitchFamily="34" charset="0"/>
                <a:cs typeface="Segoe UI Semibold" panose="020B0702040204020203" pitchFamily="34" charset="0"/>
              </a:rPr>
              <a:t>2022</a:t>
            </a:r>
            <a:endParaRPr lang="en-US" sz="1600">
              <a:solidFill>
                <a:srgbClr val="DC3F67"/>
              </a:soli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236F3764-5303-3189-A8E9-B74E497F303D}"/>
              </a:ext>
            </a:extLst>
          </p:cNvPr>
          <p:cNvSpPr txBox="1"/>
          <p:nvPr/>
        </p:nvSpPr>
        <p:spPr>
          <a:xfrm>
            <a:off x="9154295" y="9040634"/>
            <a:ext cx="370294" cy="215444"/>
          </a:xfrm>
          <a:prstGeom prst="rect">
            <a:avLst/>
          </a:prstGeom>
          <a:noFill/>
        </p:spPr>
        <p:txBody>
          <a:bodyPr wrap="none" lIns="0" tIns="0" rIns="0" bIns="0" rtlCol="0">
            <a:spAutoFit/>
          </a:bodyPr>
          <a:lstStyle/>
          <a:p>
            <a:pPr algn="l"/>
            <a:r>
              <a:rPr lang="en-US" sz="1400">
                <a:solidFill>
                  <a:srgbClr val="D04474"/>
                </a:solidFill>
                <a:latin typeface="Segoe UI Semibold" panose="020B0702040204020203" pitchFamily="34" charset="0"/>
                <a:cs typeface="Segoe UI Semibold" panose="020B0702040204020203" pitchFamily="34" charset="0"/>
              </a:rPr>
              <a:t>2021</a:t>
            </a:r>
            <a:endParaRPr lang="en-US" sz="1600">
              <a:solidFill>
                <a:srgbClr val="D04474"/>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29A89F0C-51DD-B215-260E-AA090A7C86B4}"/>
              </a:ext>
            </a:extLst>
          </p:cNvPr>
          <p:cNvSpPr txBox="1"/>
          <p:nvPr/>
        </p:nvSpPr>
        <p:spPr>
          <a:xfrm>
            <a:off x="8461738" y="9040634"/>
            <a:ext cx="397545" cy="215444"/>
          </a:xfrm>
          <a:prstGeom prst="rect">
            <a:avLst/>
          </a:prstGeom>
          <a:noFill/>
        </p:spPr>
        <p:txBody>
          <a:bodyPr wrap="none" lIns="0" tIns="0" rIns="0" bIns="0" rtlCol="0">
            <a:spAutoFit/>
          </a:bodyPr>
          <a:lstStyle/>
          <a:p>
            <a:pPr algn="l"/>
            <a:r>
              <a:rPr lang="en-US" sz="1400">
                <a:solidFill>
                  <a:srgbClr val="C34982"/>
                </a:solidFill>
                <a:latin typeface="Segoe UI Semibold" panose="020B0702040204020203" pitchFamily="34" charset="0"/>
                <a:cs typeface="Segoe UI Semibold" panose="020B0702040204020203" pitchFamily="34" charset="0"/>
              </a:rPr>
              <a:t>2020</a:t>
            </a:r>
            <a:endParaRPr lang="en-US" sz="1600">
              <a:solidFill>
                <a:srgbClr val="C34982"/>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F4039FA9-21D8-27AA-EE60-56C968D87034}"/>
              </a:ext>
            </a:extLst>
          </p:cNvPr>
          <p:cNvSpPr txBox="1"/>
          <p:nvPr/>
        </p:nvSpPr>
        <p:spPr>
          <a:xfrm>
            <a:off x="7784421" y="9040634"/>
            <a:ext cx="371897" cy="215444"/>
          </a:xfrm>
          <a:prstGeom prst="rect">
            <a:avLst/>
          </a:prstGeom>
          <a:noFill/>
        </p:spPr>
        <p:txBody>
          <a:bodyPr wrap="none" lIns="0" tIns="0" rIns="0" bIns="0" rtlCol="0">
            <a:spAutoFit/>
          </a:bodyPr>
          <a:lstStyle/>
          <a:p>
            <a:pPr algn="l"/>
            <a:r>
              <a:rPr lang="en-US" sz="1400">
                <a:solidFill>
                  <a:srgbClr val="B74E90"/>
                </a:solidFill>
                <a:latin typeface="Segoe UI Semibold" panose="020B0702040204020203" pitchFamily="34" charset="0"/>
                <a:cs typeface="Segoe UI Semibold" panose="020B0702040204020203" pitchFamily="34" charset="0"/>
              </a:rPr>
              <a:t>2019</a:t>
            </a:r>
            <a:endParaRPr lang="en-US" sz="1600">
              <a:solidFill>
                <a:srgbClr val="B74E90"/>
              </a:soli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99040C2F-6600-AD92-7708-D9A418495063}"/>
              </a:ext>
            </a:extLst>
          </p:cNvPr>
          <p:cNvSpPr txBox="1"/>
          <p:nvPr/>
        </p:nvSpPr>
        <p:spPr>
          <a:xfrm>
            <a:off x="7104564" y="9040634"/>
            <a:ext cx="370294" cy="215444"/>
          </a:xfrm>
          <a:prstGeom prst="rect">
            <a:avLst/>
          </a:prstGeom>
          <a:noFill/>
        </p:spPr>
        <p:txBody>
          <a:bodyPr wrap="none" lIns="0" tIns="0" rIns="0" bIns="0" rtlCol="0">
            <a:spAutoFit/>
          </a:bodyPr>
          <a:lstStyle/>
          <a:p>
            <a:pPr algn="l"/>
            <a:r>
              <a:rPr lang="en-US" sz="1400">
                <a:solidFill>
                  <a:srgbClr val="AA539D"/>
                </a:solidFill>
                <a:latin typeface="Segoe UI Semibold" panose="020B0702040204020203" pitchFamily="34" charset="0"/>
                <a:cs typeface="Segoe UI Semibold" panose="020B0702040204020203" pitchFamily="34" charset="0"/>
              </a:rPr>
              <a:t>2018</a:t>
            </a:r>
            <a:endParaRPr lang="en-US" sz="1600">
              <a:solidFill>
                <a:srgbClr val="AA539D"/>
              </a:soli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2ECA1E79-65BE-B0D0-59BA-3DC7DDCBBDA7}"/>
              </a:ext>
            </a:extLst>
          </p:cNvPr>
          <p:cNvSpPr txBox="1"/>
          <p:nvPr/>
        </p:nvSpPr>
        <p:spPr>
          <a:xfrm>
            <a:off x="7040880" y="8794193"/>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8</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68B6BDBE-B799-98AE-8038-08C440FE262D}"/>
              </a:ext>
            </a:extLst>
          </p:cNvPr>
          <p:cNvSpPr txBox="1"/>
          <p:nvPr/>
        </p:nvSpPr>
        <p:spPr>
          <a:xfrm>
            <a:off x="7723989" y="8303309"/>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19</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55333EB9-906D-37D0-C360-44BA9A2AF095}"/>
              </a:ext>
            </a:extLst>
          </p:cNvPr>
          <p:cNvSpPr txBox="1"/>
          <p:nvPr/>
        </p:nvSpPr>
        <p:spPr>
          <a:xfrm>
            <a:off x="8414130" y="8404978"/>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17</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898D5A76-91F3-C7DD-8C98-461854539046}"/>
              </a:ext>
            </a:extLst>
          </p:cNvPr>
          <p:cNvSpPr txBox="1"/>
          <p:nvPr/>
        </p:nvSpPr>
        <p:spPr>
          <a:xfrm>
            <a:off x="9098142" y="806758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25</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DC3683D5-220C-53CE-247F-483A6D50824B}"/>
              </a:ext>
            </a:extLst>
          </p:cNvPr>
          <p:cNvSpPr txBox="1"/>
          <p:nvPr/>
        </p:nvSpPr>
        <p:spPr>
          <a:xfrm>
            <a:off x="10463134" y="7852140"/>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30</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E0E9AE65-A788-9886-5015-E1232F43BB60}"/>
              </a:ext>
            </a:extLst>
          </p:cNvPr>
          <p:cNvSpPr txBox="1"/>
          <p:nvPr/>
        </p:nvSpPr>
        <p:spPr>
          <a:xfrm>
            <a:off x="9782624" y="734569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42</a:t>
            </a:r>
            <a:endParaRPr lang="en-US" sz="160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3238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0EEE8E-8C8E-E37B-D5A7-D9AC1206B76E}"/>
              </a:ext>
            </a:extLst>
          </p:cNvPr>
          <p:cNvPicPr>
            <a:picLocks noChangeAspect="1"/>
          </p:cNvPicPr>
          <p:nvPr/>
        </p:nvPicPr>
        <p:blipFill>
          <a:blip r:embed="rId3" cstate="screen">
            <a:alphaModFix amt="15000"/>
            <a:extLst>
              <a:ext uri="{28A0092B-C50C-407E-A947-70E740481C1C}">
                <a14:useLocalDpi xmlns:a14="http://schemas.microsoft.com/office/drawing/2010/main"/>
              </a:ext>
            </a:extLst>
          </a:blip>
          <a:stretch>
            <a:fillRect/>
          </a:stretch>
        </p:blipFill>
        <p:spPr>
          <a:xfrm rot="8746489">
            <a:off x="3719025" y="1229895"/>
            <a:ext cx="5131507" cy="5131508"/>
          </a:xfrm>
          <a:prstGeom prst="rect">
            <a:avLst/>
          </a:prstGeom>
        </p:spPr>
      </p:pic>
      <p:pic>
        <p:nvPicPr>
          <p:cNvPr id="6" name="Picture 5">
            <a:extLst>
              <a:ext uri="{FF2B5EF4-FFF2-40B4-BE49-F238E27FC236}">
                <a16:creationId xmlns:a16="http://schemas.microsoft.com/office/drawing/2014/main" id="{3A387B19-A744-79C0-B821-A2D8B7FF66FD}"/>
              </a:ext>
            </a:extLst>
          </p:cNvPr>
          <p:cNvPicPr>
            <a:picLocks noChangeAspect="1"/>
          </p:cNvPicPr>
          <p:nvPr/>
        </p:nvPicPr>
        <p:blipFill>
          <a:blip r:embed="rId3" cstate="screen">
            <a:alphaModFix amt="5000"/>
            <a:extLst>
              <a:ext uri="{28A0092B-C50C-407E-A947-70E740481C1C}">
                <a14:useLocalDpi xmlns:a14="http://schemas.microsoft.com/office/drawing/2010/main"/>
              </a:ext>
            </a:extLst>
          </a:blip>
          <a:stretch>
            <a:fillRect/>
          </a:stretch>
        </p:blipFill>
        <p:spPr>
          <a:xfrm rot="8746489">
            <a:off x="3187010" y="733297"/>
            <a:ext cx="6124702" cy="6124703"/>
          </a:xfrm>
          <a:prstGeom prst="rect">
            <a:avLst/>
          </a:prstGeom>
        </p:spPr>
      </p:pic>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Free offer – coming soon</a:t>
            </a:r>
          </a:p>
        </p:txBody>
      </p:sp>
      <p:sp>
        <p:nvSpPr>
          <p:cNvPr id="4" name="Rectangle 3">
            <a:extLst>
              <a:ext uri="{FF2B5EF4-FFF2-40B4-BE49-F238E27FC236}">
                <a16:creationId xmlns:a16="http://schemas.microsoft.com/office/drawing/2014/main" id="{C4084F5E-FC4E-D63D-B633-BAAEA1F9634A}"/>
              </a:ext>
            </a:extLst>
          </p:cNvPr>
          <p:cNvSpPr/>
          <p:nvPr/>
        </p:nvSpPr>
        <p:spPr>
          <a:xfrm>
            <a:off x="7546924" y="3213606"/>
            <a:ext cx="1591022" cy="73997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oAutofit/>
          </a:bodyPr>
          <a:lstStyle/>
          <a:p>
            <a:endParaRPr lang="en-US">
              <a:solidFill>
                <a:srgbClr val="0078D4"/>
              </a:solidFill>
              <a:latin typeface="Segoe UI Semilight" panose="020B0402040204020203" pitchFamily="34" charset="0"/>
              <a:cs typeface="Segoe UI Semilight" panose="020B0402040204020203" pitchFamily="34" charset="0"/>
            </a:endParaRPr>
          </a:p>
        </p:txBody>
      </p:sp>
      <p:grpSp>
        <p:nvGrpSpPr>
          <p:cNvPr id="8" name="Group 7">
            <a:extLst>
              <a:ext uri="{FF2B5EF4-FFF2-40B4-BE49-F238E27FC236}">
                <a16:creationId xmlns:a16="http://schemas.microsoft.com/office/drawing/2014/main" id="{384495FE-1F57-5311-B60B-CA4F6FA2182F}"/>
              </a:ext>
            </a:extLst>
          </p:cNvPr>
          <p:cNvGrpSpPr/>
          <p:nvPr/>
        </p:nvGrpSpPr>
        <p:grpSpPr>
          <a:xfrm>
            <a:off x="4074068" y="5240856"/>
            <a:ext cx="1935170" cy="1194806"/>
            <a:chOff x="-298751" y="1141508"/>
            <a:chExt cx="2137972" cy="1320019"/>
          </a:xfrm>
        </p:grpSpPr>
        <p:sp>
          <p:nvSpPr>
            <p:cNvPr id="29" name="Rectangle 28" descr="Database">
              <a:extLst>
                <a:ext uri="{FF2B5EF4-FFF2-40B4-BE49-F238E27FC236}">
                  <a16:creationId xmlns:a16="http://schemas.microsoft.com/office/drawing/2014/main" id="{BDDB3192-193E-30F7-AA9A-6F2F12543806}"/>
                </a:ext>
              </a:extLst>
            </p:cNvPr>
            <p:cNvSpPr/>
            <p:nvPr/>
          </p:nvSpPr>
          <p:spPr>
            <a:xfrm>
              <a:off x="491806" y="1141508"/>
              <a:ext cx="556858" cy="55685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sp>
          <p:nvSpPr>
            <p:cNvPr id="30" name="TextBox 29">
              <a:extLst>
                <a:ext uri="{FF2B5EF4-FFF2-40B4-BE49-F238E27FC236}">
                  <a16:creationId xmlns:a16="http://schemas.microsoft.com/office/drawing/2014/main" id="{CE665F8A-E448-77AA-34A2-B56A4E6F060B}"/>
                </a:ext>
              </a:extLst>
            </p:cNvPr>
            <p:cNvSpPr txBox="1"/>
            <p:nvPr/>
          </p:nvSpPr>
          <p:spPr>
            <a:xfrm>
              <a:off x="-298751" y="1679456"/>
              <a:ext cx="2137972" cy="782071"/>
            </a:xfrm>
            <a:prstGeom prst="rect">
              <a:avLst/>
            </a:prstGeom>
            <a:noFill/>
          </p:spPr>
          <p:txBody>
            <a:bodyPr wrap="square" rtlCol="0">
              <a:spAutoFit/>
            </a:bodyPr>
            <a:lstStyle>
              <a:defPPr>
                <a:defRPr lang="en-US"/>
              </a:defPPr>
              <a:lvl1pPr marL="171450" marR="0" lvl="0" indent="-171450" fontAlgn="auto">
                <a:lnSpc>
                  <a:spcPct val="100000"/>
                </a:lnSpc>
                <a:spcBef>
                  <a:spcPts val="0"/>
                </a:spcBef>
                <a:spcAft>
                  <a:spcPts val="0"/>
                </a:spcAft>
                <a:buClrTx/>
                <a:buSzTx/>
                <a:buFont typeface="Arial" panose="020B0604020202020204" pitchFamily="34" charset="0"/>
                <a:buChar char="•"/>
                <a:tabLst/>
                <a:defRPr kumimoji="0" sz="1200" i="0" u="none" strike="noStrike" cap="none" spc="0" normalizeH="0" baseline="0">
                  <a:ln>
                    <a:noFill/>
                  </a:ln>
                  <a:solidFill>
                    <a:schemeClr val="tx1"/>
                  </a:solidFill>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indent="0" algn="ctr">
                <a:buNone/>
              </a:pPr>
              <a:r>
                <a:rPr lang="en-US" sz="2000">
                  <a:solidFill>
                    <a:srgbClr val="0078D4"/>
                  </a:solidFill>
                  <a:latin typeface="Segoe UI Semibold" panose="020B0702040204020203" pitchFamily="34" charset="0"/>
                  <a:cs typeface="Segoe UI Semibold" panose="020B0702040204020203" pitchFamily="34" charset="0"/>
                </a:rPr>
                <a:t>1 instance per subscription</a:t>
              </a:r>
            </a:p>
          </p:txBody>
        </p:sp>
      </p:grpSp>
      <p:grpSp>
        <p:nvGrpSpPr>
          <p:cNvPr id="9" name="Group 8">
            <a:extLst>
              <a:ext uri="{FF2B5EF4-FFF2-40B4-BE49-F238E27FC236}">
                <a16:creationId xmlns:a16="http://schemas.microsoft.com/office/drawing/2014/main" id="{69B746F3-3D49-D028-A9B5-1B1F2E931FE6}"/>
              </a:ext>
            </a:extLst>
          </p:cNvPr>
          <p:cNvGrpSpPr/>
          <p:nvPr/>
        </p:nvGrpSpPr>
        <p:grpSpPr>
          <a:xfrm>
            <a:off x="5371888" y="3019040"/>
            <a:ext cx="1838535" cy="1663264"/>
            <a:chOff x="362964" y="2426912"/>
            <a:chExt cx="2031209" cy="1837570"/>
          </a:xfrm>
        </p:grpSpPr>
        <p:sp>
          <p:nvSpPr>
            <p:cNvPr id="27" name="Rectangle 26">
              <a:extLst>
                <a:ext uri="{FF2B5EF4-FFF2-40B4-BE49-F238E27FC236}">
                  <a16:creationId xmlns:a16="http://schemas.microsoft.com/office/drawing/2014/main" id="{F832888C-233F-E26B-1D79-0A2B0B006D5E}"/>
                </a:ext>
              </a:extLst>
            </p:cNvPr>
            <p:cNvSpPr/>
            <p:nvPr/>
          </p:nvSpPr>
          <p:spPr>
            <a:xfrm>
              <a:off x="871795" y="2426912"/>
              <a:ext cx="1005840" cy="1005840"/>
            </a:xfrm>
            <a:prstGeom prst="rect">
              <a:avLst/>
            </a:prstGeom>
            <a:blipFill rotWithShape="1">
              <a:blip r:embed="rId6"/>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sp>
          <p:nvSpPr>
            <p:cNvPr id="28" name="TextBox 27">
              <a:extLst>
                <a:ext uri="{FF2B5EF4-FFF2-40B4-BE49-F238E27FC236}">
                  <a16:creationId xmlns:a16="http://schemas.microsoft.com/office/drawing/2014/main" id="{0C991EFA-CCEC-B030-D6B9-406D570C6821}"/>
                </a:ext>
              </a:extLst>
            </p:cNvPr>
            <p:cNvSpPr txBox="1"/>
            <p:nvPr/>
          </p:nvSpPr>
          <p:spPr>
            <a:xfrm>
              <a:off x="362964" y="3346398"/>
              <a:ext cx="2031209" cy="91808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2000" i="0" u="none" strike="noStrike" cap="none" spc="0" normalizeH="0" baseline="0">
                  <a:ln>
                    <a:noFill/>
                  </a:ln>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2400">
                  <a:solidFill>
                    <a:srgbClr val="0078D4"/>
                  </a:solidFill>
                  <a:latin typeface="Segoe UI Semibold" panose="020B0702040204020203" pitchFamily="34" charset="0"/>
                  <a:cs typeface="Segoe UI Semibold" panose="020B0702040204020203" pitchFamily="34" charset="0"/>
                </a:rPr>
                <a:t>12 Months Duration</a:t>
              </a:r>
            </a:p>
          </p:txBody>
        </p:sp>
      </p:grpSp>
      <p:grpSp>
        <p:nvGrpSpPr>
          <p:cNvPr id="10" name="Group 9">
            <a:extLst>
              <a:ext uri="{FF2B5EF4-FFF2-40B4-BE49-F238E27FC236}">
                <a16:creationId xmlns:a16="http://schemas.microsoft.com/office/drawing/2014/main" id="{5F6BFE3D-6590-B879-90FE-BF0A7F3BADB2}"/>
              </a:ext>
            </a:extLst>
          </p:cNvPr>
          <p:cNvGrpSpPr/>
          <p:nvPr/>
        </p:nvGrpSpPr>
        <p:grpSpPr>
          <a:xfrm>
            <a:off x="3116922" y="2902993"/>
            <a:ext cx="2308184" cy="1462479"/>
            <a:chOff x="4274423" y="576885"/>
            <a:chExt cx="2550077" cy="1615744"/>
          </a:xfrm>
        </p:grpSpPr>
        <p:sp>
          <p:nvSpPr>
            <p:cNvPr id="25" name="Rectangle 24" descr="Processor">
              <a:extLst>
                <a:ext uri="{FF2B5EF4-FFF2-40B4-BE49-F238E27FC236}">
                  <a16:creationId xmlns:a16="http://schemas.microsoft.com/office/drawing/2014/main" id="{C248B68C-E3BD-4460-E226-D3DC88B703AC}"/>
                </a:ext>
              </a:extLst>
            </p:cNvPr>
            <p:cNvSpPr/>
            <p:nvPr/>
          </p:nvSpPr>
          <p:spPr>
            <a:xfrm>
              <a:off x="5291370" y="576885"/>
              <a:ext cx="556858" cy="55685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sp>
          <p:nvSpPr>
            <p:cNvPr id="26" name="TextBox 25">
              <a:extLst>
                <a:ext uri="{FF2B5EF4-FFF2-40B4-BE49-F238E27FC236}">
                  <a16:creationId xmlns:a16="http://schemas.microsoft.com/office/drawing/2014/main" id="{2BBD74BF-E7C8-FEBB-24EE-1B33B5267439}"/>
                </a:ext>
              </a:extLst>
            </p:cNvPr>
            <p:cNvSpPr txBox="1"/>
            <p:nvPr/>
          </p:nvSpPr>
          <p:spPr>
            <a:xfrm>
              <a:off x="4274423" y="1070526"/>
              <a:ext cx="2550077" cy="112210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2000" i="0" u="none" strike="noStrike" cap="none" spc="0" normalizeH="0" baseline="0">
                  <a:ln>
                    <a:noFill/>
                  </a:ln>
                  <a:solidFill>
                    <a:schemeClr val="tx1"/>
                  </a:solidFill>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solidFill>
                    <a:srgbClr val="0078D4"/>
                  </a:solidFill>
                  <a:latin typeface="Segoe UI Semibold" panose="020B0702040204020203" pitchFamily="34" charset="0"/>
                  <a:cs typeface="Segoe UI Semibold" panose="020B0702040204020203" pitchFamily="34" charset="0"/>
                </a:rPr>
                <a:t>General Purpose</a:t>
              </a:r>
            </a:p>
            <a:p>
              <a:pPr algn="ctr"/>
              <a:r>
                <a:rPr lang="en-US">
                  <a:solidFill>
                    <a:srgbClr val="0078D4"/>
                  </a:solidFill>
                  <a:latin typeface="Segoe UI Semibold" panose="020B0702040204020203" pitchFamily="34" charset="0"/>
                  <a:cs typeface="Segoe UI Semibold" panose="020B0702040204020203" pitchFamily="34" charset="0"/>
                </a:rPr>
                <a:t>4 vCores</a:t>
              </a:r>
            </a:p>
            <a:p>
              <a:pPr algn="ctr"/>
              <a:r>
                <a:rPr lang="en-US">
                  <a:solidFill>
                    <a:srgbClr val="0078D4"/>
                  </a:solidFill>
                  <a:latin typeface="Segoe UI Semibold" panose="020B0702040204020203" pitchFamily="34" charset="0"/>
                  <a:cs typeface="Segoe UI Semibold" panose="020B0702040204020203" pitchFamily="34" charset="0"/>
                </a:rPr>
                <a:t>8 vCores</a:t>
              </a:r>
            </a:p>
          </p:txBody>
        </p:sp>
      </p:grpSp>
      <p:sp>
        <p:nvSpPr>
          <p:cNvPr id="11" name="Rectangle 10">
            <a:extLst>
              <a:ext uri="{FF2B5EF4-FFF2-40B4-BE49-F238E27FC236}">
                <a16:creationId xmlns:a16="http://schemas.microsoft.com/office/drawing/2014/main" id="{B350017A-DB0F-661B-6819-11DE8A827123}"/>
              </a:ext>
            </a:extLst>
          </p:cNvPr>
          <p:cNvSpPr/>
          <p:nvPr/>
        </p:nvSpPr>
        <p:spPr>
          <a:xfrm>
            <a:off x="6838936" y="3590279"/>
            <a:ext cx="1440102" cy="8333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oAutofit/>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grpSp>
        <p:nvGrpSpPr>
          <p:cNvPr id="12" name="Group 11">
            <a:extLst>
              <a:ext uri="{FF2B5EF4-FFF2-40B4-BE49-F238E27FC236}">
                <a16:creationId xmlns:a16="http://schemas.microsoft.com/office/drawing/2014/main" id="{9BFED9DF-4EEB-D0FA-DF87-ECC77BCC0508}"/>
              </a:ext>
            </a:extLst>
          </p:cNvPr>
          <p:cNvGrpSpPr/>
          <p:nvPr/>
        </p:nvGrpSpPr>
        <p:grpSpPr>
          <a:xfrm>
            <a:off x="7096874" y="2900367"/>
            <a:ext cx="2374903" cy="1206255"/>
            <a:chOff x="6493869" y="1189228"/>
            <a:chExt cx="2623788" cy="1332668"/>
          </a:xfrm>
        </p:grpSpPr>
        <p:sp>
          <p:nvSpPr>
            <p:cNvPr id="22" name="Rectangle 21" descr="Clock">
              <a:extLst>
                <a:ext uri="{FF2B5EF4-FFF2-40B4-BE49-F238E27FC236}">
                  <a16:creationId xmlns:a16="http://schemas.microsoft.com/office/drawing/2014/main" id="{2AC3C2C8-E53F-3A0C-18DA-741EDE5DFC01}"/>
                </a:ext>
              </a:extLst>
            </p:cNvPr>
            <p:cNvSpPr/>
            <p:nvPr/>
          </p:nvSpPr>
          <p:spPr>
            <a:xfrm>
              <a:off x="7503610" y="1189228"/>
              <a:ext cx="556858" cy="55685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sp>
          <p:nvSpPr>
            <p:cNvPr id="23" name="TextBox 22">
              <a:extLst>
                <a:ext uri="{FF2B5EF4-FFF2-40B4-BE49-F238E27FC236}">
                  <a16:creationId xmlns:a16="http://schemas.microsoft.com/office/drawing/2014/main" id="{5EBF9B32-B614-4D41-301E-F9FC825DF81F}"/>
                </a:ext>
              </a:extLst>
            </p:cNvPr>
            <p:cNvSpPr txBox="1"/>
            <p:nvPr/>
          </p:nvSpPr>
          <p:spPr>
            <a:xfrm>
              <a:off x="6493869" y="1739825"/>
              <a:ext cx="2623788" cy="78207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2000" i="0" u="none" strike="noStrike" cap="none" spc="0" normalizeH="0" baseline="0">
                  <a:ln>
                    <a:noFill/>
                  </a:ln>
                  <a:solidFill>
                    <a:schemeClr val="tx1"/>
                  </a:solidFill>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solidFill>
                    <a:srgbClr val="0078D4"/>
                  </a:solidFill>
                  <a:latin typeface="Segoe UI Semibold" panose="020B0702040204020203" pitchFamily="34" charset="0"/>
                  <a:cs typeface="Segoe UI Semibold" panose="020B0702040204020203" pitchFamily="34" charset="0"/>
                </a:rPr>
                <a:t>720 vCore hours per month</a:t>
              </a:r>
            </a:p>
          </p:txBody>
        </p:sp>
      </p:grpSp>
      <p:grpSp>
        <p:nvGrpSpPr>
          <p:cNvPr id="14" name="Group 13">
            <a:extLst>
              <a:ext uri="{FF2B5EF4-FFF2-40B4-BE49-F238E27FC236}">
                <a16:creationId xmlns:a16="http://schemas.microsoft.com/office/drawing/2014/main" id="{A27AEDCA-E3F8-6862-A41F-19C460471EF7}"/>
              </a:ext>
            </a:extLst>
          </p:cNvPr>
          <p:cNvGrpSpPr/>
          <p:nvPr/>
        </p:nvGrpSpPr>
        <p:grpSpPr>
          <a:xfrm>
            <a:off x="5371888" y="1450077"/>
            <a:ext cx="1874805" cy="1149414"/>
            <a:chOff x="6722921" y="2129888"/>
            <a:chExt cx="2071281" cy="1269870"/>
          </a:xfrm>
        </p:grpSpPr>
        <p:sp>
          <p:nvSpPr>
            <p:cNvPr id="20" name="Rectangle 19" descr="Computer">
              <a:extLst>
                <a:ext uri="{FF2B5EF4-FFF2-40B4-BE49-F238E27FC236}">
                  <a16:creationId xmlns:a16="http://schemas.microsoft.com/office/drawing/2014/main" id="{F8D701AF-2A37-F548-A0E6-B6BDAF9AE958}"/>
                </a:ext>
              </a:extLst>
            </p:cNvPr>
            <p:cNvSpPr/>
            <p:nvPr/>
          </p:nvSpPr>
          <p:spPr>
            <a:xfrm>
              <a:off x="7413923" y="2129888"/>
              <a:ext cx="556858" cy="55685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58893C9D-C0C0-EC24-E791-6E71871C1238}"/>
                </a:ext>
              </a:extLst>
            </p:cNvPr>
            <p:cNvSpPr txBox="1"/>
            <p:nvPr/>
          </p:nvSpPr>
          <p:spPr>
            <a:xfrm>
              <a:off x="6722921" y="2617687"/>
              <a:ext cx="2071281" cy="78207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2000" i="0" u="none" strike="noStrike" cap="none" spc="0" normalizeH="0" baseline="0">
                  <a:ln>
                    <a:noFill/>
                  </a:ln>
                  <a:solidFill>
                    <a:schemeClr val="tx1"/>
                  </a:solidFill>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solidFill>
                    <a:srgbClr val="0078D4"/>
                  </a:solidFill>
                  <a:latin typeface="Segoe UI Semibold" panose="020B0702040204020203" pitchFamily="34" charset="0"/>
                  <a:cs typeface="Segoe UI Semibold" panose="020B0702040204020203" pitchFamily="34" charset="0"/>
                </a:rPr>
                <a:t>64 GB</a:t>
              </a:r>
              <a:br>
                <a:rPr lang="en-US">
                  <a:solidFill>
                    <a:srgbClr val="0078D4"/>
                  </a:solidFill>
                  <a:latin typeface="Segoe UI Semibold" panose="020B0702040204020203" pitchFamily="34" charset="0"/>
                  <a:cs typeface="Segoe UI Semibold" panose="020B0702040204020203" pitchFamily="34" charset="0"/>
                </a:rPr>
              </a:br>
              <a:r>
                <a:rPr lang="en-US">
                  <a:solidFill>
                    <a:srgbClr val="0078D4"/>
                  </a:solidFill>
                  <a:latin typeface="Segoe UI Semibold" panose="020B0702040204020203" pitchFamily="34" charset="0"/>
                  <a:cs typeface="Segoe UI Semibold" panose="020B0702040204020203" pitchFamily="34" charset="0"/>
                </a:rPr>
                <a:t>data storage</a:t>
              </a:r>
            </a:p>
          </p:txBody>
        </p:sp>
      </p:grpSp>
      <p:grpSp>
        <p:nvGrpSpPr>
          <p:cNvPr id="16" name="Group 15">
            <a:extLst>
              <a:ext uri="{FF2B5EF4-FFF2-40B4-BE49-F238E27FC236}">
                <a16:creationId xmlns:a16="http://schemas.microsoft.com/office/drawing/2014/main" id="{000557B4-82C2-A0A9-EE75-638351B49C57}"/>
              </a:ext>
            </a:extLst>
          </p:cNvPr>
          <p:cNvGrpSpPr/>
          <p:nvPr/>
        </p:nvGrpSpPr>
        <p:grpSpPr>
          <a:xfrm>
            <a:off x="6501379" y="5240855"/>
            <a:ext cx="2105515" cy="1123975"/>
            <a:chOff x="6452000" y="3553541"/>
            <a:chExt cx="2326169" cy="1241765"/>
          </a:xfrm>
        </p:grpSpPr>
        <p:sp>
          <p:nvSpPr>
            <p:cNvPr id="18" name="TextBox 17">
              <a:extLst>
                <a:ext uri="{FF2B5EF4-FFF2-40B4-BE49-F238E27FC236}">
                  <a16:creationId xmlns:a16="http://schemas.microsoft.com/office/drawing/2014/main" id="{2136DCF8-A9AB-C5EC-2C26-5B7468FE8A0C}"/>
                </a:ext>
              </a:extLst>
            </p:cNvPr>
            <p:cNvSpPr txBox="1"/>
            <p:nvPr/>
          </p:nvSpPr>
          <p:spPr>
            <a:xfrm>
              <a:off x="6452000" y="4013235"/>
              <a:ext cx="2326169" cy="78207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2000" i="0" u="none" strike="noStrike" cap="none" spc="0" normalizeH="0" baseline="0">
                  <a:ln>
                    <a:noFill/>
                  </a:ln>
                  <a:solidFill>
                    <a:schemeClr val="tx1"/>
                  </a:solidFill>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solidFill>
                    <a:srgbClr val="0078D4"/>
                  </a:solidFill>
                  <a:latin typeface="Segoe UI Semibold" panose="020B0702040204020203" pitchFamily="34" charset="0"/>
                  <a:cs typeface="Segoe UI Semibold" panose="020B0702040204020203" pitchFamily="34" charset="0"/>
                </a:rPr>
                <a:t>Start/stop enabled</a:t>
              </a:r>
            </a:p>
          </p:txBody>
        </p:sp>
        <p:sp>
          <p:nvSpPr>
            <p:cNvPr id="19" name="Rectangle 18" descr="Empty Battery">
              <a:extLst>
                <a:ext uri="{FF2B5EF4-FFF2-40B4-BE49-F238E27FC236}">
                  <a16:creationId xmlns:a16="http://schemas.microsoft.com/office/drawing/2014/main" id="{A72AA542-1F21-B1FA-9147-C7264A0F0500}"/>
                </a:ext>
              </a:extLst>
            </p:cNvPr>
            <p:cNvSpPr/>
            <p:nvPr/>
          </p:nvSpPr>
          <p:spPr>
            <a:xfrm>
              <a:off x="7336656" y="3553541"/>
              <a:ext cx="556858" cy="556858"/>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2058481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D682E9C-270C-67CC-0743-13A85769C62C}"/>
              </a:ext>
            </a:extLst>
          </p:cNvPr>
          <p:cNvSpPr>
            <a:spLocks noGrp="1"/>
          </p:cNvSpPr>
          <p:nvPr>
            <p:ph type="title"/>
          </p:nvPr>
        </p:nvSpPr>
        <p:spPr>
          <a:xfrm>
            <a:off x="585216" y="2918853"/>
            <a:ext cx="9144000" cy="615553"/>
          </a:xfrm>
        </p:spPr>
        <p:txBody>
          <a:bodyPr/>
          <a:lstStyle/>
          <a:p>
            <a:r>
              <a:rPr lang="en-US">
                <a:solidFill>
                  <a:schemeClr val="tx1"/>
                </a:solidFill>
              </a:rPr>
              <a:t>Migrations (out there &amp; back)</a:t>
            </a:r>
          </a:p>
        </p:txBody>
      </p:sp>
    </p:spTree>
    <p:extLst>
      <p:ext uri="{BB962C8B-B14F-4D97-AF65-F5344CB8AC3E}">
        <p14:creationId xmlns:p14="http://schemas.microsoft.com/office/powerpoint/2010/main" val="226107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Storage engine compatibility</a:t>
            </a:r>
          </a:p>
        </p:txBody>
      </p:sp>
      <p:sp>
        <p:nvSpPr>
          <p:cNvPr id="5" name="TextBox 4">
            <a:extLst>
              <a:ext uri="{FF2B5EF4-FFF2-40B4-BE49-F238E27FC236}">
                <a16:creationId xmlns:a16="http://schemas.microsoft.com/office/drawing/2014/main" id="{98C4A5CA-4E75-B512-062D-3B101EF271C0}"/>
              </a:ext>
            </a:extLst>
          </p:cNvPr>
          <p:cNvSpPr txBox="1"/>
          <p:nvPr/>
        </p:nvSpPr>
        <p:spPr>
          <a:xfrm>
            <a:off x="588263" y="1565196"/>
            <a:ext cx="10108312" cy="3139321"/>
          </a:xfrm>
          <a:prstGeom prst="rect">
            <a:avLst/>
          </a:prstGeom>
          <a:noFill/>
        </p:spPr>
        <p:txBody>
          <a:bodyPr wrap="square">
            <a:spAutoFit/>
          </a:bodyPr>
          <a:lstStyle/>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Here are 3 SQL Server basic storage engine questions:</a:t>
            </a:r>
          </a:p>
          <a:p>
            <a:pPr defTabSz="932742">
              <a:spcBef>
                <a:spcPct val="0"/>
              </a:spcBef>
            </a:pPr>
            <a:endPar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endParaRPr>
          </a:p>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 Which Azure PaaS service allows you to restore a SQL Server backup?</a:t>
            </a:r>
          </a:p>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 Which Azure PaaS service allows you to take a full backup out of the service?</a:t>
            </a:r>
          </a:p>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 Which Azure PaaS service gives you a SQL Server-compatible backup that you can use?</a:t>
            </a:r>
          </a:p>
          <a:p>
            <a:pPr defTabSz="932742">
              <a:spcBef>
                <a:spcPct val="0"/>
              </a:spcBef>
            </a:pPr>
            <a:endPar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endParaRPr>
          </a:p>
          <a:p>
            <a:pPr defTabSz="932742">
              <a:spcBef>
                <a:spcPct val="0"/>
              </a:spcBef>
            </a:pPr>
            <a:endPar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endParaRPr>
          </a:p>
          <a:p>
            <a:pPr defTabSz="932742">
              <a:spcBef>
                <a:spcPct val="0"/>
              </a:spcBef>
            </a:pPr>
            <a:endPar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endParaRPr>
          </a:p>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Azure SQL Managed Instance provides you with SQL Server 2022 fully compatible backups!</a:t>
            </a:r>
            <a:b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You can restore them on SQL Server on Azure VMs, on SQL Server on premises, anywhere!</a:t>
            </a:r>
          </a:p>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This is guaranteed through SQL Server storage engine compatibility.</a:t>
            </a:r>
          </a:p>
        </p:txBody>
      </p:sp>
      <p:sp>
        <p:nvSpPr>
          <p:cNvPr id="7" name="TextBox 6">
            <a:extLst>
              <a:ext uri="{FF2B5EF4-FFF2-40B4-BE49-F238E27FC236}">
                <a16:creationId xmlns:a16="http://schemas.microsoft.com/office/drawing/2014/main" id="{546EF51C-971E-4458-07A7-8D7CDF351301}"/>
              </a:ext>
            </a:extLst>
          </p:cNvPr>
          <p:cNvSpPr txBox="1"/>
          <p:nvPr/>
        </p:nvSpPr>
        <p:spPr>
          <a:xfrm>
            <a:off x="5514976" y="220623"/>
            <a:ext cx="1333499" cy="338554"/>
          </a:xfrm>
          <a:prstGeom prst="rect">
            <a:avLst/>
          </a:prstGeom>
          <a:noFill/>
        </p:spPr>
        <p:txBody>
          <a:bodyPr wrap="square">
            <a:spAutoFit/>
          </a:bodyPr>
          <a:lstStyle/>
          <a:p>
            <a:pPr defTabSz="932742">
              <a:spcBef>
                <a:spcPct val="0"/>
              </a:spcBef>
            </a:pPr>
            <a:r>
              <a:rPr lang="en-US" sz="16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Trivia time</a:t>
            </a:r>
          </a:p>
        </p:txBody>
      </p:sp>
    </p:spTree>
    <p:extLst>
      <p:ext uri="{BB962C8B-B14F-4D97-AF65-F5344CB8AC3E}">
        <p14:creationId xmlns:p14="http://schemas.microsoft.com/office/powerpoint/2010/main" val="3994573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Out there and back</a:t>
            </a:r>
          </a:p>
        </p:txBody>
      </p:sp>
      <p:sp>
        <p:nvSpPr>
          <p:cNvPr id="3" name="Rounded Rectangle 5">
            <a:extLst>
              <a:ext uri="{FF2B5EF4-FFF2-40B4-BE49-F238E27FC236}">
                <a16:creationId xmlns:a16="http://schemas.microsoft.com/office/drawing/2014/main" id="{EF65C0B2-6173-C688-36E2-D18047BDB2E2}"/>
              </a:ext>
              <a:ext uri="{C183D7F6-B498-43B3-948B-1728B52AA6E4}">
                <adec:decorative xmlns:adec="http://schemas.microsoft.com/office/drawing/2017/decorative" val="1"/>
              </a:ext>
            </a:extLst>
          </p:cNvPr>
          <p:cNvSpPr/>
          <p:nvPr/>
        </p:nvSpPr>
        <p:spPr bwMode="auto">
          <a:xfrm>
            <a:off x="2929007" y="2164458"/>
            <a:ext cx="3015914" cy="388279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596E6556-676B-4355-0BF9-AE494E504912}"/>
              </a:ext>
              <a:ext uri="{C183D7F6-B498-43B3-948B-1728B52AA6E4}">
                <adec:decorative xmlns:adec="http://schemas.microsoft.com/office/drawing/2017/decorative" val="1"/>
              </a:ext>
            </a:extLst>
          </p:cNvPr>
          <p:cNvSpPr/>
          <p:nvPr/>
        </p:nvSpPr>
        <p:spPr bwMode="auto">
          <a:xfrm>
            <a:off x="6416843" y="2164458"/>
            <a:ext cx="3015914" cy="388279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F37A7774-C434-5A69-F2D8-A71DE148B915}"/>
              </a:ext>
            </a:extLst>
          </p:cNvPr>
          <p:cNvSpPr txBox="1"/>
          <p:nvPr/>
        </p:nvSpPr>
        <p:spPr>
          <a:xfrm>
            <a:off x="3128112" y="2407526"/>
            <a:ext cx="2614573"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Log Replay Service</a:t>
            </a:r>
          </a:p>
        </p:txBody>
      </p:sp>
      <p:sp>
        <p:nvSpPr>
          <p:cNvPr id="7" name="TextBox 6">
            <a:extLst>
              <a:ext uri="{FF2B5EF4-FFF2-40B4-BE49-F238E27FC236}">
                <a16:creationId xmlns:a16="http://schemas.microsoft.com/office/drawing/2014/main" id="{6B78E7E2-31A0-306A-C489-C0AAAC8C76DF}"/>
              </a:ext>
            </a:extLst>
          </p:cNvPr>
          <p:cNvSpPr txBox="1"/>
          <p:nvPr/>
        </p:nvSpPr>
        <p:spPr>
          <a:xfrm>
            <a:off x="6615948" y="2407526"/>
            <a:ext cx="2617704"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MI Link</a:t>
            </a:r>
          </a:p>
        </p:txBody>
      </p:sp>
      <p:sp>
        <p:nvSpPr>
          <p:cNvPr id="9" name="TextBox 8">
            <a:extLst>
              <a:ext uri="{FF2B5EF4-FFF2-40B4-BE49-F238E27FC236}">
                <a16:creationId xmlns:a16="http://schemas.microsoft.com/office/drawing/2014/main" id="{811B7EAA-D853-4182-09D2-CDD68BA11F62}"/>
              </a:ext>
            </a:extLst>
          </p:cNvPr>
          <p:cNvSpPr txBox="1"/>
          <p:nvPr/>
        </p:nvSpPr>
        <p:spPr>
          <a:xfrm>
            <a:off x="3124981" y="3226279"/>
            <a:ext cx="2617704" cy="2769989"/>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Slow and steady.</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Allows controlled point in time recovery.</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Offline.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SQL Server 2008+</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Back journey is possible but will be slow and on your own.</a:t>
            </a:r>
          </a:p>
        </p:txBody>
      </p:sp>
      <p:sp>
        <p:nvSpPr>
          <p:cNvPr id="10" name="TextBox 9">
            <a:extLst>
              <a:ext uri="{FF2B5EF4-FFF2-40B4-BE49-F238E27FC236}">
                <a16:creationId xmlns:a16="http://schemas.microsoft.com/office/drawing/2014/main" id="{5D3C2D7A-6252-DE06-2988-AAA75E3B0EAD}"/>
              </a:ext>
            </a:extLst>
          </p:cNvPr>
          <p:cNvSpPr txBox="1"/>
          <p:nvPr/>
        </p:nvSpPr>
        <p:spPr>
          <a:xfrm>
            <a:off x="6615948" y="3226279"/>
            <a:ext cx="2617704" cy="2492990"/>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Precise and fast.</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Allows controlled point in time recovery.</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Online.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SQL Server 2016+*</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Allows swift back journey*.</a:t>
            </a:r>
          </a:p>
        </p:txBody>
      </p:sp>
      <p:sp>
        <p:nvSpPr>
          <p:cNvPr id="15" name="Rounded Rectangle 5">
            <a:extLst>
              <a:ext uri="{FF2B5EF4-FFF2-40B4-BE49-F238E27FC236}">
                <a16:creationId xmlns:a16="http://schemas.microsoft.com/office/drawing/2014/main" id="{BFA95E62-24AD-708A-489A-1CF2B9954885}"/>
              </a:ext>
              <a:ext uri="{C183D7F6-B498-43B3-948B-1728B52AA6E4}">
                <adec:decorative xmlns:adec="http://schemas.microsoft.com/office/drawing/2017/decorative" val="1"/>
              </a:ext>
            </a:extLst>
          </p:cNvPr>
          <p:cNvSpPr/>
          <p:nvPr/>
        </p:nvSpPr>
        <p:spPr bwMode="auto">
          <a:xfrm>
            <a:off x="13867079" y="2164458"/>
            <a:ext cx="3015914" cy="388279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6" name="TextBox 15">
            <a:extLst>
              <a:ext uri="{FF2B5EF4-FFF2-40B4-BE49-F238E27FC236}">
                <a16:creationId xmlns:a16="http://schemas.microsoft.com/office/drawing/2014/main" id="{BCE45172-98F7-0B65-3FFA-831A5E5B7938}"/>
              </a:ext>
            </a:extLst>
          </p:cNvPr>
          <p:cNvSpPr txBox="1"/>
          <p:nvPr/>
        </p:nvSpPr>
        <p:spPr>
          <a:xfrm>
            <a:off x="14376015" y="2407526"/>
            <a:ext cx="1998047" cy="307777"/>
          </a:xfrm>
          <a:prstGeom prst="rect">
            <a:avLst/>
          </a:prstGeom>
          <a:noFill/>
        </p:spPr>
        <p:txBody>
          <a:bodyPr wrap="non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Private endpoint </a:t>
            </a:r>
          </a:p>
        </p:txBody>
      </p:sp>
      <p:sp>
        <p:nvSpPr>
          <p:cNvPr id="17" name="TextBox 16">
            <a:extLst>
              <a:ext uri="{FF2B5EF4-FFF2-40B4-BE49-F238E27FC236}">
                <a16:creationId xmlns:a16="http://schemas.microsoft.com/office/drawing/2014/main" id="{6C685C6F-FF56-A111-68B5-7603668194EB}"/>
              </a:ext>
            </a:extLst>
          </p:cNvPr>
          <p:cNvSpPr txBox="1"/>
          <p:nvPr/>
        </p:nvSpPr>
        <p:spPr>
          <a:xfrm>
            <a:off x="14066183" y="3226279"/>
            <a:ext cx="2617704" cy="1546577"/>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Enables most features.</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Easy configuration.</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Azure concept.</a:t>
            </a:r>
          </a:p>
        </p:txBody>
      </p:sp>
    </p:spTree>
    <p:extLst>
      <p:ext uri="{BB962C8B-B14F-4D97-AF65-F5344CB8AC3E}">
        <p14:creationId xmlns:p14="http://schemas.microsoft.com/office/powerpoint/2010/main" val="257123569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6740" y="360329"/>
            <a:ext cx="11018520" cy="553998"/>
          </a:xfrm>
        </p:spPr>
        <p:txBody>
          <a:bodyPr/>
          <a:lstStyle/>
          <a:p>
            <a:r>
              <a:rPr lang="en-US">
                <a:gradFill>
                  <a:gsLst>
                    <a:gs pos="0">
                      <a:srgbClr val="0078D4"/>
                    </a:gs>
                    <a:gs pos="50000">
                      <a:srgbClr val="8661C5"/>
                    </a:gs>
                    <a:gs pos="100000">
                      <a:srgbClr val="C03BC4"/>
                    </a:gs>
                  </a:gsLst>
                  <a:lin ang="1800000" scaled="0"/>
                </a:gradFill>
              </a:rPr>
              <a:t>Log Replay Service</a:t>
            </a:r>
          </a:p>
        </p:txBody>
      </p:sp>
      <p:sp>
        <p:nvSpPr>
          <p:cNvPr id="30" name="Title 2">
            <a:extLst>
              <a:ext uri="{FF2B5EF4-FFF2-40B4-BE49-F238E27FC236}">
                <a16:creationId xmlns:a16="http://schemas.microsoft.com/office/drawing/2014/main" id="{02FF94C7-94ED-FABA-80FA-2983E0816E19}"/>
              </a:ext>
            </a:extLst>
          </p:cNvPr>
          <p:cNvSpPr txBox="1">
            <a:spLocks/>
          </p:cNvSpPr>
          <p:nvPr/>
        </p:nvSpPr>
        <p:spPr>
          <a:xfrm>
            <a:off x="124635" y="113530"/>
            <a:ext cx="10495369" cy="712098"/>
          </a:xfr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a:solidFill>
                <a:schemeClr val="tx1">
                  <a:lumMod val="75000"/>
                  <a:lumOff val="25000"/>
                </a:schemeClr>
              </a:solidFill>
            </a:endParaRPr>
          </a:p>
        </p:txBody>
      </p:sp>
      <p:cxnSp>
        <p:nvCxnSpPr>
          <p:cNvPr id="33" name="Straight Connector 32">
            <a:extLst>
              <a:ext uri="{FF2B5EF4-FFF2-40B4-BE49-F238E27FC236}">
                <a16:creationId xmlns:a16="http://schemas.microsoft.com/office/drawing/2014/main" id="{5BD73CB5-5E73-7293-F389-051EFFD03B86}"/>
              </a:ext>
            </a:extLst>
          </p:cNvPr>
          <p:cNvCxnSpPr>
            <a:cxnSpLocks/>
          </p:cNvCxnSpPr>
          <p:nvPr/>
        </p:nvCxnSpPr>
        <p:spPr>
          <a:xfrm flipV="1">
            <a:off x="6966225" y="2909414"/>
            <a:ext cx="1165118" cy="612241"/>
          </a:xfrm>
          <a:prstGeom prst="line">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Oval 33">
            <a:extLst>
              <a:ext uri="{FF2B5EF4-FFF2-40B4-BE49-F238E27FC236}">
                <a16:creationId xmlns:a16="http://schemas.microsoft.com/office/drawing/2014/main" id="{A184EDF8-74ED-1B93-5BFC-77E894AA9E05}"/>
              </a:ext>
            </a:extLst>
          </p:cNvPr>
          <p:cNvSpPr>
            <a:spLocks noChangeAspect="1"/>
          </p:cNvSpPr>
          <p:nvPr/>
        </p:nvSpPr>
        <p:spPr>
          <a:xfrm>
            <a:off x="7444211" y="3076585"/>
            <a:ext cx="274320" cy="2743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35" name="TextBox 34">
            <a:extLst>
              <a:ext uri="{FF2B5EF4-FFF2-40B4-BE49-F238E27FC236}">
                <a16:creationId xmlns:a16="http://schemas.microsoft.com/office/drawing/2014/main" id="{CF5C809D-064A-2AD2-5244-F1221C6656A3}"/>
              </a:ext>
            </a:extLst>
          </p:cNvPr>
          <p:cNvSpPr txBox="1"/>
          <p:nvPr/>
        </p:nvSpPr>
        <p:spPr>
          <a:xfrm>
            <a:off x="6555981" y="3910999"/>
            <a:ext cx="558224" cy="194180"/>
          </a:xfrm>
          <a:prstGeom prst="rect">
            <a:avLst/>
          </a:prstGeom>
          <a:noFill/>
        </p:spPr>
        <p:txBody>
          <a:bodyPr wrap="square" lIns="0" tIns="0" rIns="0" bIns="0" rtlCol="0" anchor="t">
            <a:noAutofit/>
          </a:bodyPr>
          <a:lstStyle/>
          <a:p>
            <a:pPr marL="0" lvl="1" algn="ct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Backup files</a:t>
            </a:r>
          </a:p>
        </p:txBody>
      </p:sp>
      <p:sp>
        <p:nvSpPr>
          <p:cNvPr id="36" name="TextBox 35">
            <a:extLst>
              <a:ext uri="{FF2B5EF4-FFF2-40B4-BE49-F238E27FC236}">
                <a16:creationId xmlns:a16="http://schemas.microsoft.com/office/drawing/2014/main" id="{ED4F66EF-71FB-8399-CD9B-D162F815BF86}"/>
              </a:ext>
            </a:extLst>
          </p:cNvPr>
          <p:cNvSpPr txBox="1"/>
          <p:nvPr/>
        </p:nvSpPr>
        <p:spPr>
          <a:xfrm>
            <a:off x="5580967" y="4014109"/>
            <a:ext cx="1163661" cy="215500"/>
          </a:xfrm>
          <a:prstGeom prst="rect">
            <a:avLst/>
          </a:prstGeom>
          <a:noFill/>
        </p:spPr>
        <p:txBody>
          <a:bodyPr wrap="square" lIns="0" tIns="0" rIns="0" bIns="0" rtlCol="0" anchor="t">
            <a:noAutofit/>
          </a:bodyPr>
          <a:lstStyle/>
          <a:p>
            <a:pPr marL="0" lvl="1"/>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SQL Server database</a:t>
            </a:r>
          </a:p>
        </p:txBody>
      </p:sp>
      <p:sp>
        <p:nvSpPr>
          <p:cNvPr id="37" name="TextBox 36">
            <a:extLst>
              <a:ext uri="{FF2B5EF4-FFF2-40B4-BE49-F238E27FC236}">
                <a16:creationId xmlns:a16="http://schemas.microsoft.com/office/drawing/2014/main" id="{7CDC5922-D8C0-D789-533B-A06374939D49}"/>
              </a:ext>
            </a:extLst>
          </p:cNvPr>
          <p:cNvSpPr txBox="1"/>
          <p:nvPr/>
        </p:nvSpPr>
        <p:spPr>
          <a:xfrm>
            <a:off x="9066048" y="2602146"/>
            <a:ext cx="1567960" cy="567244"/>
          </a:xfrm>
          <a:prstGeom prst="rect">
            <a:avLst/>
          </a:prstGeom>
          <a:noFill/>
        </p:spPr>
        <p:txBody>
          <a:bodyPr wrap="square" rtlCol="0" anchor="t">
            <a:noAutofit/>
          </a:bodyPr>
          <a:lstStyle/>
          <a:p>
            <a:pPr marL="0" lvl="1" algn="ct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2.</a:t>
            </a:r>
            <a:r>
              <a:rPr lang="en-US" sz="1100" b="1">
                <a:latin typeface="Segoe UI"/>
                <a:cs typeface="Segoe UI"/>
              </a:rPr>
              <a:t> </a:t>
            </a: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Start LRS service in the cloud (continuous sync)</a:t>
            </a:r>
          </a:p>
        </p:txBody>
      </p:sp>
      <p:cxnSp>
        <p:nvCxnSpPr>
          <p:cNvPr id="38" name="Straight Connector 37">
            <a:extLst>
              <a:ext uri="{FF2B5EF4-FFF2-40B4-BE49-F238E27FC236}">
                <a16:creationId xmlns:a16="http://schemas.microsoft.com/office/drawing/2014/main" id="{ECEA407F-261D-CB03-94DB-6213662E5D79}"/>
              </a:ext>
            </a:extLst>
          </p:cNvPr>
          <p:cNvCxnSpPr>
            <a:cxnSpLocks/>
          </p:cNvCxnSpPr>
          <p:nvPr/>
        </p:nvCxnSpPr>
        <p:spPr>
          <a:xfrm flipV="1">
            <a:off x="8863741" y="2051234"/>
            <a:ext cx="1076148" cy="567244"/>
          </a:xfrm>
          <a:prstGeom prst="line">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57A661E-8869-7931-A6E6-6112271D4402}"/>
              </a:ext>
            </a:extLst>
          </p:cNvPr>
          <p:cNvSpPr txBox="1"/>
          <p:nvPr/>
        </p:nvSpPr>
        <p:spPr>
          <a:xfrm>
            <a:off x="7779969" y="1207842"/>
            <a:ext cx="959457" cy="490707"/>
          </a:xfrm>
          <a:prstGeom prst="rect">
            <a:avLst/>
          </a:prstGeom>
          <a:noFill/>
        </p:spPr>
        <p:txBody>
          <a:bodyPr wrap="square" lIns="0" rIns="0" bIns="0" rtlCol="0" anchor="t">
            <a:noAutofit/>
          </a:bodyPr>
          <a:lstStyle/>
          <a:p>
            <a:pPr marL="0" lvl="1" algn="ct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3. Cutover to the cloud when ready</a:t>
            </a:r>
          </a:p>
        </p:txBody>
      </p:sp>
      <p:sp>
        <p:nvSpPr>
          <p:cNvPr id="40" name="Arc 39">
            <a:extLst>
              <a:ext uri="{FF2B5EF4-FFF2-40B4-BE49-F238E27FC236}">
                <a16:creationId xmlns:a16="http://schemas.microsoft.com/office/drawing/2014/main" id="{ACD36510-9B91-8697-F69A-C6FED6549211}"/>
              </a:ext>
            </a:extLst>
          </p:cNvPr>
          <p:cNvSpPr/>
          <p:nvPr/>
        </p:nvSpPr>
        <p:spPr>
          <a:xfrm rot="17851330">
            <a:off x="7660251" y="1760888"/>
            <a:ext cx="3200802" cy="2093988"/>
          </a:xfrm>
          <a:prstGeom prst="arc">
            <a:avLst>
              <a:gd name="adj1" fmla="val 15805955"/>
              <a:gd name="adj2" fmla="val 21462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Oval 40">
            <a:extLst>
              <a:ext uri="{FF2B5EF4-FFF2-40B4-BE49-F238E27FC236}">
                <a16:creationId xmlns:a16="http://schemas.microsoft.com/office/drawing/2014/main" id="{C6DFB7BC-0353-935D-4FB8-3B81E6E26AC5}"/>
              </a:ext>
            </a:extLst>
          </p:cNvPr>
          <p:cNvSpPr>
            <a:spLocks noChangeAspect="1"/>
          </p:cNvSpPr>
          <p:nvPr/>
        </p:nvSpPr>
        <p:spPr>
          <a:xfrm>
            <a:off x="8748444" y="1489643"/>
            <a:ext cx="274320" cy="2743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pic>
        <p:nvPicPr>
          <p:cNvPr id="42" name="Picture 41" descr="A close up of a sign&#10;&#10;Description automatically generated">
            <a:extLst>
              <a:ext uri="{FF2B5EF4-FFF2-40B4-BE49-F238E27FC236}">
                <a16:creationId xmlns:a16="http://schemas.microsoft.com/office/drawing/2014/main" id="{20676A5C-A2D0-FBBE-E4BA-AEBB6D5F53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0480" y="1402937"/>
            <a:ext cx="899680" cy="899680"/>
          </a:xfrm>
          <a:prstGeom prst="rect">
            <a:avLst/>
          </a:prstGeom>
        </p:spPr>
      </p:pic>
      <p:sp>
        <p:nvSpPr>
          <p:cNvPr id="43" name="TextBox 42">
            <a:extLst>
              <a:ext uri="{FF2B5EF4-FFF2-40B4-BE49-F238E27FC236}">
                <a16:creationId xmlns:a16="http://schemas.microsoft.com/office/drawing/2014/main" id="{C9CE9575-FE15-2C51-02DF-35069607271D}"/>
              </a:ext>
            </a:extLst>
          </p:cNvPr>
          <p:cNvSpPr txBox="1"/>
          <p:nvPr/>
        </p:nvSpPr>
        <p:spPr>
          <a:xfrm>
            <a:off x="10725724" y="2303699"/>
            <a:ext cx="899681" cy="151810"/>
          </a:xfrm>
          <a:prstGeom prst="rect">
            <a:avLst/>
          </a:prstGeom>
          <a:noFill/>
        </p:spPr>
        <p:txBody>
          <a:bodyPr wrap="square" lIns="0" tIns="0" rIns="0" bIns="0" rtlCol="0" anchor="t">
            <a:noAutofit/>
          </a:bodyPr>
          <a:lstStyle/>
          <a:p>
            <a:pPr marL="0" lvl="1"/>
            <a:r>
              <a:rPr lang="en-US" sz="12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Migrated DB</a:t>
            </a:r>
          </a:p>
        </p:txBody>
      </p:sp>
      <p:sp>
        <p:nvSpPr>
          <p:cNvPr id="44" name="Oval 43">
            <a:extLst>
              <a:ext uri="{FF2B5EF4-FFF2-40B4-BE49-F238E27FC236}">
                <a16:creationId xmlns:a16="http://schemas.microsoft.com/office/drawing/2014/main" id="{D6FCD259-3A4B-4BB6-D677-E7A093DCDBC4}"/>
              </a:ext>
            </a:extLst>
          </p:cNvPr>
          <p:cNvSpPr>
            <a:spLocks noChangeAspect="1"/>
          </p:cNvSpPr>
          <p:nvPr/>
        </p:nvSpPr>
        <p:spPr>
          <a:xfrm>
            <a:off x="9320939" y="2177979"/>
            <a:ext cx="274320" cy="2743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45" name="TextBox 44">
            <a:extLst>
              <a:ext uri="{FF2B5EF4-FFF2-40B4-BE49-F238E27FC236}">
                <a16:creationId xmlns:a16="http://schemas.microsoft.com/office/drawing/2014/main" id="{EAC0E942-3E20-D5CE-6642-A0B2993BBD8F}"/>
              </a:ext>
            </a:extLst>
          </p:cNvPr>
          <p:cNvSpPr txBox="1"/>
          <p:nvPr/>
        </p:nvSpPr>
        <p:spPr>
          <a:xfrm>
            <a:off x="7216457" y="3443877"/>
            <a:ext cx="1012433" cy="586901"/>
          </a:xfrm>
          <a:prstGeom prst="rect">
            <a:avLst/>
          </a:prstGeom>
          <a:noFill/>
        </p:spPr>
        <p:txBody>
          <a:bodyPr wrap="square" lIns="0" rIns="0" bIns="0" rtlCol="0" anchor="t">
            <a:noAutofit/>
          </a:bodyPr>
          <a:lstStyle/>
          <a:p>
            <a:pPr marL="0" lvl="1" algn="ct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1. Copy database backups to Azure Blob Storage</a:t>
            </a:r>
          </a:p>
        </p:txBody>
      </p:sp>
      <p:pic>
        <p:nvPicPr>
          <p:cNvPr id="46" name="Picture 45" descr="Icon&#10;&#10;Description automatically generated">
            <a:extLst>
              <a:ext uri="{FF2B5EF4-FFF2-40B4-BE49-F238E27FC236}">
                <a16:creationId xmlns:a16="http://schemas.microsoft.com/office/drawing/2014/main" id="{77F7E6C9-44E1-5650-9F53-83E839968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080" y="3455338"/>
            <a:ext cx="438981" cy="438981"/>
          </a:xfrm>
          <a:prstGeom prst="rect">
            <a:avLst/>
          </a:prstGeom>
        </p:spPr>
      </p:pic>
      <p:pic>
        <p:nvPicPr>
          <p:cNvPr id="47" name="Picture 46" descr="Icon&#10;&#10;Description automatically generated">
            <a:extLst>
              <a:ext uri="{FF2B5EF4-FFF2-40B4-BE49-F238E27FC236}">
                <a16:creationId xmlns:a16="http://schemas.microsoft.com/office/drawing/2014/main" id="{CDC37B24-3DA1-C480-BBC6-E0146DC6B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169" y="2455509"/>
            <a:ext cx="704746" cy="704746"/>
          </a:xfrm>
          <a:prstGeom prst="rect">
            <a:avLst/>
          </a:prstGeom>
        </p:spPr>
      </p:pic>
      <p:sp>
        <p:nvSpPr>
          <p:cNvPr id="48" name="TextBox 47">
            <a:extLst>
              <a:ext uri="{FF2B5EF4-FFF2-40B4-BE49-F238E27FC236}">
                <a16:creationId xmlns:a16="http://schemas.microsoft.com/office/drawing/2014/main" id="{1FE62E04-A177-9CB1-2D9A-B2853027625E}"/>
              </a:ext>
            </a:extLst>
          </p:cNvPr>
          <p:cNvSpPr txBox="1"/>
          <p:nvPr/>
        </p:nvSpPr>
        <p:spPr>
          <a:xfrm>
            <a:off x="8225639" y="3072300"/>
            <a:ext cx="558224" cy="194180"/>
          </a:xfrm>
          <a:prstGeom prst="rect">
            <a:avLst/>
          </a:prstGeom>
          <a:noFill/>
        </p:spPr>
        <p:txBody>
          <a:bodyPr wrap="square" lIns="0" tIns="0" rIns="0" bIns="0" rtlCol="0" anchor="t">
            <a:noAutofit/>
          </a:bodyPr>
          <a:lstStyle/>
          <a:p>
            <a:pPr marL="0" lvl="1" algn="ctr"/>
            <a:r>
              <a:rPr lang="en-US" sz="12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Azure Blob Storage</a:t>
            </a:r>
          </a:p>
        </p:txBody>
      </p:sp>
      <p:pic>
        <p:nvPicPr>
          <p:cNvPr id="49" name="Picture 48" descr="Icon&#10;&#10;Description automatically generated">
            <a:extLst>
              <a:ext uri="{FF2B5EF4-FFF2-40B4-BE49-F238E27FC236}">
                <a16:creationId xmlns:a16="http://schemas.microsoft.com/office/drawing/2014/main" id="{D70AEDD4-1E79-53D7-359B-A25A263ABB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147" y="1735628"/>
            <a:ext cx="564468" cy="564468"/>
          </a:xfrm>
          <a:prstGeom prst="rect">
            <a:avLst/>
          </a:prstGeom>
        </p:spPr>
      </p:pic>
      <p:pic>
        <p:nvPicPr>
          <p:cNvPr id="50" name="Picture 49" descr="Icon&#10;&#10;Description automatically generated">
            <a:extLst>
              <a:ext uri="{FF2B5EF4-FFF2-40B4-BE49-F238E27FC236}">
                <a16:creationId xmlns:a16="http://schemas.microsoft.com/office/drawing/2014/main" id="{1B4F3D82-D0DE-813E-1C0A-08E841AF0A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3911" y="3213745"/>
            <a:ext cx="768160" cy="768160"/>
          </a:xfrm>
          <a:prstGeom prst="rect">
            <a:avLst/>
          </a:prstGeom>
        </p:spPr>
      </p:pic>
      <p:sp>
        <p:nvSpPr>
          <p:cNvPr id="51" name="TextBox 50">
            <a:extLst>
              <a:ext uri="{FF2B5EF4-FFF2-40B4-BE49-F238E27FC236}">
                <a16:creationId xmlns:a16="http://schemas.microsoft.com/office/drawing/2014/main" id="{CC0B6A37-F51E-6CB6-E290-CAA975337CBF}"/>
              </a:ext>
            </a:extLst>
          </p:cNvPr>
          <p:cNvSpPr txBox="1"/>
          <p:nvPr/>
        </p:nvSpPr>
        <p:spPr>
          <a:xfrm>
            <a:off x="9873052" y="2296668"/>
            <a:ext cx="899681" cy="151810"/>
          </a:xfrm>
          <a:prstGeom prst="rect">
            <a:avLst/>
          </a:prstGeom>
          <a:noFill/>
        </p:spPr>
        <p:txBody>
          <a:bodyPr wrap="square" lIns="0" tIns="0" rIns="0" bIns="0" rtlCol="0" anchor="t">
            <a:noAutofit/>
          </a:bodyPr>
          <a:lstStyle/>
          <a:p>
            <a:pPr marL="0" lvl="1" algn="ct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Managed Instance</a:t>
            </a:r>
          </a:p>
        </p:txBody>
      </p:sp>
      <p:sp>
        <p:nvSpPr>
          <p:cNvPr id="52" name="TextBox 51">
            <a:extLst>
              <a:ext uri="{FF2B5EF4-FFF2-40B4-BE49-F238E27FC236}">
                <a16:creationId xmlns:a16="http://schemas.microsoft.com/office/drawing/2014/main" id="{A960B0BA-5013-6510-62E8-42A2A08EB1C6}"/>
              </a:ext>
            </a:extLst>
          </p:cNvPr>
          <p:cNvSpPr txBox="1"/>
          <p:nvPr/>
        </p:nvSpPr>
        <p:spPr>
          <a:xfrm>
            <a:off x="9132100" y="3160255"/>
            <a:ext cx="2478905" cy="567244"/>
          </a:xfrm>
          <a:prstGeom prst="rect">
            <a:avLst/>
          </a:prstGeom>
          <a:noFill/>
        </p:spPr>
        <p:txBody>
          <a:bodyPr wrap="square" rtlCol="0" anchor="t">
            <a:noAutofit/>
          </a:bodyPr>
          <a:lstStyle/>
          <a:p>
            <a:pPr marL="0" lvl="1"/>
            <a:r>
              <a:rPr lang="en-US" sz="12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2.1 Monitor the operation progress</a:t>
            </a:r>
          </a:p>
          <a:p>
            <a:pPr marL="0" lvl="1"/>
            <a:r>
              <a:rPr lang="en-US" sz="12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2.2. Stop the operation if needed</a:t>
            </a:r>
          </a:p>
          <a:p>
            <a:pPr marL="0" lvl="1"/>
            <a:endParaRPr lang="en-US" sz="1100">
              <a:latin typeface="Segoe UI"/>
              <a:cs typeface="Segoe UI"/>
            </a:endParaRPr>
          </a:p>
          <a:p>
            <a:pPr marL="0" lvl="1"/>
            <a:endParaRPr lang="en-US" sz="1100">
              <a:latin typeface="Segoe UI"/>
              <a:cs typeface="Segoe UI"/>
            </a:endParaRPr>
          </a:p>
        </p:txBody>
      </p:sp>
      <p:sp>
        <p:nvSpPr>
          <p:cNvPr id="53" name="TextBox 52">
            <a:extLst>
              <a:ext uri="{FF2B5EF4-FFF2-40B4-BE49-F238E27FC236}">
                <a16:creationId xmlns:a16="http://schemas.microsoft.com/office/drawing/2014/main" id="{841E73E3-F38E-2BBC-F42F-F700316E2E70}"/>
              </a:ext>
            </a:extLst>
          </p:cNvPr>
          <p:cNvSpPr txBox="1"/>
          <p:nvPr/>
        </p:nvSpPr>
        <p:spPr>
          <a:xfrm>
            <a:off x="298045" y="1460251"/>
            <a:ext cx="6612254"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44" indent="-285744">
              <a:buFont typeface="Arial" panose="020B0604020202020204" pitchFamily="34" charset="0"/>
              <a:buChar char="•"/>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Custom migrations to the cloud using LRS for SQL Server 2008-2022</a:t>
            </a:r>
          </a:p>
          <a:p>
            <a:pPr marL="285744" indent="-285744">
              <a:buFont typeface="Arial" panose="020B0604020202020204" pitchFamily="34" charset="0"/>
              <a:buChar char="•"/>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Based on the log shipping technology</a:t>
            </a:r>
          </a:p>
          <a:p>
            <a:pPr marL="285744" indent="-285744">
              <a:buFont typeface="Arial" panose="020B0604020202020204" pitchFamily="34" charset="0"/>
              <a:buChar char="•"/>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Database scoped</a:t>
            </a:r>
          </a:p>
          <a:p>
            <a:pPr marL="285744" indent="-285744">
              <a:buFont typeface="Arial" panose="020B0604020202020204" pitchFamily="34" charset="0"/>
              <a:buChar char="•"/>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Full control of the migration process</a:t>
            </a:r>
          </a:p>
          <a:p>
            <a:pPr marL="285744" indent="-285744">
              <a:buFont typeface="Arial" panose="020B0604020202020204" pitchFamily="34" charset="0"/>
              <a:buChar char="•"/>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Cutover when ready</a:t>
            </a:r>
          </a:p>
        </p:txBody>
      </p:sp>
      <p:sp>
        <p:nvSpPr>
          <p:cNvPr id="54" name="TextBox 53">
            <a:extLst>
              <a:ext uri="{FF2B5EF4-FFF2-40B4-BE49-F238E27FC236}">
                <a16:creationId xmlns:a16="http://schemas.microsoft.com/office/drawing/2014/main" id="{72C6A7B5-B5B3-FC76-55BA-DA564FCC5C5F}"/>
              </a:ext>
            </a:extLst>
          </p:cNvPr>
          <p:cNvSpPr txBox="1"/>
          <p:nvPr/>
        </p:nvSpPr>
        <p:spPr>
          <a:xfrm>
            <a:off x="303807" y="4566752"/>
            <a:ext cx="5792193" cy="166199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Execution steps:</a:t>
            </a:r>
          </a:p>
          <a:p>
            <a:pPr marL="457200" indent="-457200">
              <a:buFont typeface="+mj-lt"/>
              <a:buAutoNum type="arabicPeriod"/>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Enable backup log shipping from SQL Server to Azure Blob Storage, schedule as Agent job</a:t>
            </a:r>
          </a:p>
          <a:p>
            <a:pPr marL="457200" indent="-457200">
              <a:buFont typeface="+mj-lt"/>
              <a:buAutoNum type="arabicPeriod"/>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Start the Log Shipping Service (LRS) in the cloud</a:t>
            </a:r>
          </a:p>
          <a:p>
            <a:pPr marL="457200" indent="-457200">
              <a:buFont typeface="+mj-lt"/>
              <a:buAutoNum type="arabicPeriod"/>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Cut-over manually, or automatically to SQL MI when ready</a:t>
            </a:r>
          </a:p>
        </p:txBody>
      </p:sp>
      <p:sp>
        <p:nvSpPr>
          <p:cNvPr id="55" name="TextBox 54">
            <a:extLst>
              <a:ext uri="{FF2B5EF4-FFF2-40B4-BE49-F238E27FC236}">
                <a16:creationId xmlns:a16="http://schemas.microsoft.com/office/drawing/2014/main" id="{573821A9-EC11-0846-1858-455FD32DC191}"/>
              </a:ext>
            </a:extLst>
          </p:cNvPr>
          <p:cNvSpPr txBox="1"/>
          <p:nvPr/>
        </p:nvSpPr>
        <p:spPr>
          <a:xfrm>
            <a:off x="6800240" y="4471861"/>
            <a:ext cx="508795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There are 2 options to run LRS </a:t>
            </a:r>
          </a:p>
          <a:p>
            <a:pPr marL="457200" indent="-457200">
              <a:buFont typeface="+mj-lt"/>
              <a:buAutoNum type="arabicPeriod"/>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Autocomplete</a:t>
            </a:r>
          </a:p>
          <a:p>
            <a:pPr marL="457200" indent="-457200">
              <a:buFont typeface="+mj-lt"/>
              <a:buAutoNum type="arabicPeriod"/>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Continuous mode</a:t>
            </a:r>
          </a:p>
        </p:txBody>
      </p:sp>
    </p:spTree>
    <p:extLst>
      <p:ext uri="{BB962C8B-B14F-4D97-AF65-F5344CB8AC3E}">
        <p14:creationId xmlns:p14="http://schemas.microsoft.com/office/powerpoint/2010/main" val="1197160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When to use LRS</a:t>
            </a:r>
          </a:p>
        </p:txBody>
      </p:sp>
      <p:sp>
        <p:nvSpPr>
          <p:cNvPr id="4" name="TextBox 3">
            <a:extLst>
              <a:ext uri="{FF2B5EF4-FFF2-40B4-BE49-F238E27FC236}">
                <a16:creationId xmlns:a16="http://schemas.microsoft.com/office/drawing/2014/main" id="{1E42D4EF-4FF9-4536-5815-17107351DEAA}"/>
              </a:ext>
            </a:extLst>
          </p:cNvPr>
          <p:cNvSpPr txBox="1"/>
          <p:nvPr/>
        </p:nvSpPr>
        <p:spPr>
          <a:xfrm>
            <a:off x="588263" y="1386240"/>
            <a:ext cx="10032845" cy="4154984"/>
          </a:xfrm>
          <a:prstGeom prst="rect">
            <a:avLst/>
          </a:prstGeom>
          <a:noFill/>
        </p:spPr>
        <p:txBody>
          <a:bodyPr wrap="square">
            <a:spAutoFit/>
          </a:bodyPr>
          <a:lstStyle/>
          <a:p>
            <a:pPr marL="171450" indent="-171450">
              <a:spcAft>
                <a:spcPts val="1800"/>
              </a:spcAft>
              <a:buFont typeface="Arial" panose="020B0604020202020204" pitchFamily="34" charset="0"/>
              <a:buChar char="•"/>
            </a:pPr>
            <a:r>
              <a:rPr lang="en-US" sz="1600">
                <a:solidFill>
                  <a:srgbClr val="0078D4"/>
                </a:solidFill>
              </a:rPr>
              <a:t>You need more control for your database migration project.</a:t>
            </a:r>
          </a:p>
          <a:p>
            <a:pPr marL="171450" indent="-171450">
              <a:spcAft>
                <a:spcPts val="1800"/>
              </a:spcAft>
              <a:buFont typeface="Arial" panose="020B0604020202020204" pitchFamily="34" charset="0"/>
              <a:buChar char="•"/>
            </a:pPr>
            <a:r>
              <a:rPr lang="en-US" sz="1600">
                <a:solidFill>
                  <a:srgbClr val="0078D4"/>
                </a:solidFill>
              </a:rPr>
              <a:t>There's little tolerance for downtime during migration cutover.</a:t>
            </a:r>
          </a:p>
          <a:p>
            <a:pPr marL="171450" indent="-171450">
              <a:spcAft>
                <a:spcPts val="1800"/>
              </a:spcAft>
              <a:buFont typeface="Arial" panose="020B0604020202020204" pitchFamily="34" charset="0"/>
              <a:buChar char="•"/>
            </a:pPr>
            <a:r>
              <a:rPr lang="en-US" sz="1600">
                <a:solidFill>
                  <a:srgbClr val="0078D4"/>
                </a:solidFill>
              </a:rPr>
              <a:t>The Database Migration Service executable file can't be installed to your environment.</a:t>
            </a:r>
          </a:p>
          <a:p>
            <a:pPr marL="171450" indent="-171450">
              <a:spcAft>
                <a:spcPts val="1800"/>
              </a:spcAft>
              <a:buFont typeface="Arial" panose="020B0604020202020204" pitchFamily="34" charset="0"/>
              <a:buChar char="•"/>
            </a:pPr>
            <a:r>
              <a:rPr lang="en-US" sz="1600">
                <a:solidFill>
                  <a:srgbClr val="0078D4"/>
                </a:solidFill>
              </a:rPr>
              <a:t>The Database Migration Service executable file doesn't have file access to your database backups.</a:t>
            </a:r>
          </a:p>
          <a:p>
            <a:pPr marL="171450" indent="-171450">
              <a:spcAft>
                <a:spcPts val="1800"/>
              </a:spcAft>
              <a:buFont typeface="Arial" panose="020B0604020202020204" pitchFamily="34" charset="0"/>
              <a:buChar char="•"/>
            </a:pPr>
            <a:r>
              <a:rPr lang="en-US" sz="1600" b="1">
                <a:solidFill>
                  <a:srgbClr val="0078D4"/>
                </a:solidFill>
              </a:rPr>
              <a:t>No access to the host OS is available, or there are no administrator privileges.</a:t>
            </a:r>
          </a:p>
          <a:p>
            <a:pPr marL="171450" indent="-171450">
              <a:spcAft>
                <a:spcPts val="1800"/>
              </a:spcAft>
              <a:buFont typeface="Arial" panose="020B0604020202020204" pitchFamily="34" charset="0"/>
              <a:buChar char="•"/>
            </a:pPr>
            <a:r>
              <a:rPr lang="en-US" sz="1600">
                <a:solidFill>
                  <a:srgbClr val="0078D4"/>
                </a:solidFill>
              </a:rPr>
              <a:t>You can't open network ports from your environment to Azure.</a:t>
            </a:r>
          </a:p>
          <a:p>
            <a:pPr marL="171450" indent="-171450">
              <a:spcAft>
                <a:spcPts val="1800"/>
              </a:spcAft>
              <a:buFont typeface="Arial" panose="020B0604020202020204" pitchFamily="34" charset="0"/>
              <a:buChar char="•"/>
            </a:pPr>
            <a:r>
              <a:rPr lang="en-US" sz="1600" b="1">
                <a:solidFill>
                  <a:srgbClr val="0078D4"/>
                </a:solidFill>
              </a:rPr>
              <a:t>Network throttling, or proxy blocking issues exist in your environment.</a:t>
            </a:r>
          </a:p>
          <a:p>
            <a:pPr marL="171450" indent="-171450">
              <a:spcAft>
                <a:spcPts val="1800"/>
              </a:spcAft>
              <a:buFont typeface="Arial" panose="020B0604020202020204" pitchFamily="34" charset="0"/>
              <a:buChar char="•"/>
            </a:pPr>
            <a:r>
              <a:rPr lang="en-US" sz="1600">
                <a:solidFill>
                  <a:srgbClr val="0078D4"/>
                </a:solidFill>
              </a:rPr>
              <a:t>Backups are stored directly to Azure Blob Storage through the TO URL option.</a:t>
            </a:r>
          </a:p>
          <a:p>
            <a:pPr marL="171450" indent="-171450">
              <a:spcAft>
                <a:spcPts val="1800"/>
              </a:spcAft>
              <a:buFont typeface="Arial" panose="020B0604020202020204" pitchFamily="34" charset="0"/>
              <a:buChar char="•"/>
            </a:pPr>
            <a:r>
              <a:rPr lang="en-US" sz="1600" b="1">
                <a:solidFill>
                  <a:srgbClr val="0078D4"/>
                </a:solidFill>
              </a:rPr>
              <a:t>You need to use differential backups.</a:t>
            </a:r>
          </a:p>
        </p:txBody>
      </p:sp>
    </p:spTree>
    <p:extLst>
      <p:ext uri="{BB962C8B-B14F-4D97-AF65-F5344CB8AC3E}">
        <p14:creationId xmlns:p14="http://schemas.microsoft.com/office/powerpoint/2010/main" val="941630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D7C9046-65E9-6CF2-1288-71388B2F84A5}"/>
              </a:ext>
            </a:extLst>
          </p:cNvPr>
          <p:cNvSpPr>
            <a:spLocks noGrp="1"/>
          </p:cNvSpPr>
          <p:nvPr>
            <p:ph type="title"/>
          </p:nvPr>
        </p:nvSpPr>
        <p:spPr>
          <a:xfrm>
            <a:off x="586740" y="360329"/>
            <a:ext cx="11018520" cy="553998"/>
          </a:xfrm>
        </p:spPr>
        <p:txBody>
          <a:bodyPr/>
          <a:lstStyle/>
          <a:p>
            <a:r>
              <a:rPr lang="en-US">
                <a:solidFill>
                  <a:srgbClr val="0078D4"/>
                </a:solidFill>
              </a:rPr>
              <a:t>Link feature for SQL MI</a:t>
            </a:r>
          </a:p>
        </p:txBody>
      </p:sp>
      <p:sp>
        <p:nvSpPr>
          <p:cNvPr id="3" name="TextBox 2">
            <a:extLst>
              <a:ext uri="{FF2B5EF4-FFF2-40B4-BE49-F238E27FC236}">
                <a16:creationId xmlns:a16="http://schemas.microsoft.com/office/drawing/2014/main" id="{3DCF71F7-E4C0-A438-194B-7A9AF0114430}"/>
              </a:ext>
            </a:extLst>
          </p:cNvPr>
          <p:cNvSpPr txBox="1"/>
          <p:nvPr/>
        </p:nvSpPr>
        <p:spPr>
          <a:xfrm>
            <a:off x="534354" y="1415208"/>
            <a:ext cx="4857309" cy="4708981"/>
          </a:xfrm>
          <a:prstGeom prst="rect">
            <a:avLst/>
          </a:prstGeom>
          <a:noFill/>
        </p:spPr>
        <p:txBody>
          <a:bodyPr wrap="square">
            <a:spAutoFit/>
          </a:bodyPr>
          <a:lstStyle/>
          <a:p>
            <a:pPr marL="0" lvl="1" indent="0">
              <a:spcAft>
                <a:spcPts val="1200"/>
              </a:spcAft>
              <a:buNone/>
            </a:pPr>
            <a:r>
              <a:rPr lang="en-US" sz="2400" b="1">
                <a:solidFill>
                  <a:srgbClr val="0078D4"/>
                </a:solidFill>
                <a:latin typeface="+mj-lt"/>
              </a:rPr>
              <a:t>Distributed Availability Groups</a:t>
            </a:r>
            <a:endParaRPr lang="en-US" sz="1100">
              <a:solidFill>
                <a:srgbClr val="0078D4"/>
              </a:solidFill>
              <a:latin typeface="+mj-lt"/>
            </a:endParaRP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Leveraging the proven Availability Group technology stack.</a:t>
            </a:r>
            <a:endParaRPr lang="en-US" sz="1050">
              <a:solidFill>
                <a:srgbClr val="0078D4"/>
              </a:solidFill>
              <a:latin typeface="Segoe UI Semilight" panose="020B0402040204020203" pitchFamily="34" charset="0"/>
              <a:cs typeface="Segoe UI Semilight" panose="020B0402040204020203" pitchFamily="34" charset="0"/>
            </a:endParaRP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Connection between SQL Server and SQL MI is bridged using distributed AG.</a:t>
            </a:r>
            <a:endParaRPr lang="en-US" sz="1050">
              <a:solidFill>
                <a:srgbClr val="0078D4"/>
              </a:solidFill>
              <a:latin typeface="Segoe UI Semilight" panose="020B0402040204020203" pitchFamily="34" charset="0"/>
              <a:cs typeface="Segoe UI Semilight" panose="020B0402040204020203" pitchFamily="34" charset="0"/>
            </a:endParaRP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Distributed AG spans two separate Availability Groups, across domains and across platforms.</a:t>
            </a:r>
            <a:endParaRPr lang="en-US" sz="1050">
              <a:solidFill>
                <a:srgbClr val="0078D4"/>
              </a:solidFill>
              <a:latin typeface="Segoe UI Semilight" panose="020B0402040204020203" pitchFamily="34" charset="0"/>
              <a:cs typeface="Segoe UI Semilight" panose="020B0402040204020203" pitchFamily="34" charset="0"/>
            </a:endParaRP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WSFC is not required SQL Server 2017, 2019 and 2022.</a:t>
            </a: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Single-node WSFC is required for SQL Server 2016. </a:t>
            </a:r>
            <a:endParaRPr lang="en-US" sz="1050">
              <a:solidFill>
                <a:srgbClr val="0078D4"/>
              </a:solidFill>
              <a:latin typeface="Segoe UI Semilight" panose="020B0402040204020203" pitchFamily="34" charset="0"/>
              <a:cs typeface="Segoe UI Semilight" panose="020B0402040204020203" pitchFamily="34" charset="0"/>
            </a:endParaRP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You can use mixed versions of SQL Servers to connect to SQL MI.</a:t>
            </a:r>
          </a:p>
        </p:txBody>
      </p:sp>
      <p:grpSp>
        <p:nvGrpSpPr>
          <p:cNvPr id="43" name="Group 42">
            <a:extLst>
              <a:ext uri="{FF2B5EF4-FFF2-40B4-BE49-F238E27FC236}">
                <a16:creationId xmlns:a16="http://schemas.microsoft.com/office/drawing/2014/main" id="{E4AA9490-D153-A0DC-59D5-F69B3028A803}"/>
              </a:ext>
            </a:extLst>
          </p:cNvPr>
          <p:cNvGrpSpPr/>
          <p:nvPr/>
        </p:nvGrpSpPr>
        <p:grpSpPr>
          <a:xfrm>
            <a:off x="5786176" y="2524427"/>
            <a:ext cx="5943600" cy="3847017"/>
            <a:chOff x="5666930" y="1363673"/>
            <a:chExt cx="5943600" cy="3847017"/>
          </a:xfrm>
        </p:grpSpPr>
        <p:graphicFrame>
          <p:nvGraphicFramePr>
            <p:cNvPr id="44" name="Object 43">
              <a:extLst>
                <a:ext uri="{FF2B5EF4-FFF2-40B4-BE49-F238E27FC236}">
                  <a16:creationId xmlns:a16="http://schemas.microsoft.com/office/drawing/2014/main" id="{BB948873-5440-9E13-7BFC-7336ECE1BB95}"/>
                </a:ext>
              </a:extLst>
            </p:cNvPr>
            <p:cNvGraphicFramePr>
              <a:graphicFrameLocks noChangeAspect="1"/>
            </p:cNvGraphicFramePr>
            <p:nvPr/>
          </p:nvGraphicFramePr>
          <p:xfrm>
            <a:off x="5666930" y="2229365"/>
            <a:ext cx="5943600" cy="2981325"/>
          </p:xfrm>
          <a:graphic>
            <a:graphicData uri="http://schemas.openxmlformats.org/presentationml/2006/ole">
              <mc:AlternateContent xmlns:mc="http://schemas.openxmlformats.org/markup-compatibility/2006">
                <mc:Choice xmlns:v="urn:schemas-microsoft-com:vml" Requires="v">
                  <p:oleObj name="Visio" r:id="rId2" imgW="6991305" imgH="3505336" progId="Visio.Drawing.15">
                    <p:embed/>
                  </p:oleObj>
                </mc:Choice>
                <mc:Fallback>
                  <p:oleObj name="Visio" r:id="rId2" imgW="6991305" imgH="3505336" progId="Visio.Drawing.15">
                    <p:embed/>
                    <p:pic>
                      <p:nvPicPr>
                        <p:cNvPr id="44" name="Object 43">
                          <a:extLst>
                            <a:ext uri="{FF2B5EF4-FFF2-40B4-BE49-F238E27FC236}">
                              <a16:creationId xmlns:a16="http://schemas.microsoft.com/office/drawing/2014/main" id="{BB948873-5440-9E13-7BFC-7336ECE1B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930" y="2229365"/>
                          <a:ext cx="5943600" cy="298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TextBox 44">
              <a:extLst>
                <a:ext uri="{FF2B5EF4-FFF2-40B4-BE49-F238E27FC236}">
                  <a16:creationId xmlns:a16="http://schemas.microsoft.com/office/drawing/2014/main" id="{07EBC2C9-D7AC-D96D-C1B6-7EB176451636}"/>
                </a:ext>
              </a:extLst>
            </p:cNvPr>
            <p:cNvSpPr txBox="1"/>
            <p:nvPr/>
          </p:nvSpPr>
          <p:spPr>
            <a:xfrm>
              <a:off x="5816765" y="1700354"/>
              <a:ext cx="2224337" cy="327463"/>
            </a:xfrm>
            <a:prstGeom prst="rect">
              <a:avLst/>
            </a:prstGeom>
            <a:noFill/>
          </p:spPr>
          <p:txBody>
            <a:bodyPr wrap="square" rtlCol="0" anchor="t">
              <a:noAutofit/>
            </a:bodyPr>
            <a:lstStyle/>
            <a:p>
              <a:pPr marL="0" lvl="1" algn="ctr"/>
              <a:r>
                <a:rPr lang="en-US" sz="1600">
                  <a:solidFill>
                    <a:srgbClr val="0078D4"/>
                  </a:solidFill>
                  <a:latin typeface="+mj-lt"/>
                </a:rPr>
                <a:t>Availability Group 1 (SQL Server)</a:t>
              </a:r>
            </a:p>
          </p:txBody>
        </p:sp>
        <p:sp>
          <p:nvSpPr>
            <p:cNvPr id="46" name="TextBox 45">
              <a:extLst>
                <a:ext uri="{FF2B5EF4-FFF2-40B4-BE49-F238E27FC236}">
                  <a16:creationId xmlns:a16="http://schemas.microsoft.com/office/drawing/2014/main" id="{C790E4D3-9FF8-8F69-BBBE-49F4E8D29A67}"/>
                </a:ext>
              </a:extLst>
            </p:cNvPr>
            <p:cNvSpPr txBox="1"/>
            <p:nvPr/>
          </p:nvSpPr>
          <p:spPr>
            <a:xfrm>
              <a:off x="9060891" y="1700354"/>
              <a:ext cx="2224337" cy="327463"/>
            </a:xfrm>
            <a:prstGeom prst="rect">
              <a:avLst/>
            </a:prstGeom>
            <a:noFill/>
          </p:spPr>
          <p:txBody>
            <a:bodyPr wrap="square" rtlCol="0" anchor="t">
              <a:noAutofit/>
            </a:bodyPr>
            <a:lstStyle/>
            <a:p>
              <a:pPr marL="0" lvl="1" algn="ctr"/>
              <a:r>
                <a:rPr lang="en-US" sz="1600">
                  <a:solidFill>
                    <a:srgbClr val="0078D4"/>
                  </a:solidFill>
                  <a:latin typeface="+mj-lt"/>
                </a:rPr>
                <a:t>Availability Group 2 (SQL MI BC)</a:t>
              </a:r>
            </a:p>
          </p:txBody>
        </p:sp>
        <p:cxnSp>
          <p:nvCxnSpPr>
            <p:cNvPr id="48" name="Connector: Elbow 47">
              <a:extLst>
                <a:ext uri="{FF2B5EF4-FFF2-40B4-BE49-F238E27FC236}">
                  <a16:creationId xmlns:a16="http://schemas.microsoft.com/office/drawing/2014/main" id="{1EB4C319-989B-65E4-FA86-6C37643E6A17}"/>
                </a:ext>
              </a:extLst>
            </p:cNvPr>
            <p:cNvCxnSpPr>
              <a:cxnSpLocks/>
            </p:cNvCxnSpPr>
            <p:nvPr/>
          </p:nvCxnSpPr>
          <p:spPr>
            <a:xfrm rot="16200000" flipH="1">
              <a:off x="8583200" y="115568"/>
              <a:ext cx="2706" cy="3311237"/>
            </a:xfrm>
            <a:prstGeom prst="bentConnector3">
              <a:avLst>
                <a:gd name="adj1" fmla="val -8447894"/>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904A16-6EF7-4EBD-7551-659F1C1E40FA}"/>
                </a:ext>
              </a:extLst>
            </p:cNvPr>
            <p:cNvCxnSpPr/>
            <p:nvPr/>
          </p:nvCxnSpPr>
          <p:spPr>
            <a:xfrm>
              <a:off x="8279934" y="2965510"/>
              <a:ext cx="566257"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9A6BF4A-70E3-1FBD-082F-6D374418FCBC}"/>
                </a:ext>
              </a:extLst>
            </p:cNvPr>
            <p:cNvCxnSpPr/>
            <p:nvPr/>
          </p:nvCxnSpPr>
          <p:spPr>
            <a:xfrm>
              <a:off x="8279934" y="3259123"/>
              <a:ext cx="406866" cy="75501"/>
            </a:xfrm>
            <a:prstGeom prst="line">
              <a:avLst/>
            </a:prstGeom>
            <a:ln w="127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8CE6881-4357-4F55-C43D-5BAF9B7D35AB}"/>
                </a:ext>
              </a:extLst>
            </p:cNvPr>
            <p:cNvSpPr txBox="1"/>
            <p:nvPr/>
          </p:nvSpPr>
          <p:spPr>
            <a:xfrm>
              <a:off x="7800287" y="1363673"/>
              <a:ext cx="1568531" cy="327463"/>
            </a:xfrm>
            <a:prstGeom prst="rect">
              <a:avLst/>
            </a:prstGeom>
            <a:solidFill>
              <a:schemeClr val="bg1"/>
            </a:solidFill>
            <a:ln>
              <a:solidFill>
                <a:srgbClr val="0078D4"/>
              </a:solidFill>
            </a:ln>
          </p:spPr>
          <p:txBody>
            <a:bodyPr wrap="square" rtlCol="0" anchor="t">
              <a:noAutofit/>
            </a:bodyPr>
            <a:lstStyle/>
            <a:p>
              <a:pPr marL="0" lvl="1" algn="ctr"/>
              <a:r>
                <a:rPr lang="en-US" sz="1600" b="1">
                  <a:solidFill>
                    <a:srgbClr val="0078D4"/>
                  </a:solidFill>
                  <a:latin typeface="+mj-lt"/>
                </a:rPr>
                <a:t>Distributed AG</a:t>
              </a:r>
              <a:endParaRPr lang="en-US" sz="1600" b="1">
                <a:solidFill>
                  <a:srgbClr val="0078D4"/>
                </a:solidFill>
                <a:latin typeface="+mj-lt"/>
                <a:cs typeface="Calibri Light"/>
              </a:endParaRPr>
            </a:p>
          </p:txBody>
        </p:sp>
      </p:grpSp>
      <p:grpSp>
        <p:nvGrpSpPr>
          <p:cNvPr id="51" name="Group 50">
            <a:extLst>
              <a:ext uri="{FF2B5EF4-FFF2-40B4-BE49-F238E27FC236}">
                <a16:creationId xmlns:a16="http://schemas.microsoft.com/office/drawing/2014/main" id="{90DEDA45-7ABB-A979-D25A-2C2DBF4E686A}"/>
              </a:ext>
            </a:extLst>
          </p:cNvPr>
          <p:cNvGrpSpPr/>
          <p:nvPr/>
        </p:nvGrpSpPr>
        <p:grpSpPr>
          <a:xfrm>
            <a:off x="6436719" y="1415208"/>
            <a:ext cx="1222919" cy="1109219"/>
            <a:chOff x="1539258" y="3996211"/>
            <a:chExt cx="1102543" cy="1000034"/>
          </a:xfrm>
        </p:grpSpPr>
        <p:pic>
          <p:nvPicPr>
            <p:cNvPr id="52" name="Picture 51" descr="Logo, company name&#10;&#10;Description automatically generated">
              <a:extLst>
                <a:ext uri="{FF2B5EF4-FFF2-40B4-BE49-F238E27FC236}">
                  <a16:creationId xmlns:a16="http://schemas.microsoft.com/office/drawing/2014/main" id="{FA1BAE87-6486-B5E0-43F1-F245D59CB7B0}"/>
                </a:ext>
              </a:extLst>
            </p:cNvPr>
            <p:cNvPicPr>
              <a:picLocks noChangeAspect="1"/>
            </p:cNvPicPr>
            <p:nvPr/>
          </p:nvPicPr>
          <p:blipFill rotWithShape="1">
            <a:blip r:embed="rId4">
              <a:extLst>
                <a:ext uri="{28A0092B-C50C-407E-A947-70E740481C1C}">
                  <a14:useLocalDpi xmlns:a14="http://schemas.microsoft.com/office/drawing/2010/main" val="0"/>
                </a:ext>
              </a:extLst>
            </a:blip>
            <a:srcRect l="33879" r="10175" b="34488"/>
            <a:stretch/>
          </p:blipFill>
          <p:spPr>
            <a:xfrm>
              <a:off x="1829353" y="3996211"/>
              <a:ext cx="812448" cy="769268"/>
            </a:xfrm>
            <a:prstGeom prst="rect">
              <a:avLst/>
            </a:prstGeom>
          </p:spPr>
        </p:pic>
        <p:sp>
          <p:nvSpPr>
            <p:cNvPr id="53" name="TextBox 52">
              <a:extLst>
                <a:ext uri="{FF2B5EF4-FFF2-40B4-BE49-F238E27FC236}">
                  <a16:creationId xmlns:a16="http://schemas.microsoft.com/office/drawing/2014/main" id="{C75C8AFA-11EB-A478-D206-7E5FAAA3B9B6}"/>
                </a:ext>
              </a:extLst>
            </p:cNvPr>
            <p:cNvSpPr txBox="1"/>
            <p:nvPr/>
          </p:nvSpPr>
          <p:spPr>
            <a:xfrm>
              <a:off x="1539258" y="4733178"/>
              <a:ext cx="1068802" cy="263067"/>
            </a:xfrm>
            <a:prstGeom prst="rect">
              <a:avLst/>
            </a:prstGeom>
            <a:noFill/>
          </p:spPr>
          <p:txBody>
            <a:bodyPr wrap="square" lIns="0" rIns="0" bIns="0" rtlCol="0">
              <a:noAutofit/>
            </a:bodyPr>
            <a:lstStyle/>
            <a:p>
              <a:pPr marL="0" lvl="1" algn="ctr"/>
              <a:r>
                <a:rPr lang="en-US" sz="1800">
                  <a:solidFill>
                    <a:srgbClr val="0078D4"/>
                  </a:solidFill>
                  <a:latin typeface="Segoe UI Semibold" panose="020B0702040204020203" pitchFamily="34" charset="0"/>
                  <a:cs typeface="Segoe UI Semibold" panose="020B0702040204020203" pitchFamily="34" charset="0"/>
                </a:rPr>
                <a:t>SQL Server</a:t>
              </a:r>
            </a:p>
          </p:txBody>
        </p:sp>
      </p:grpSp>
      <p:grpSp>
        <p:nvGrpSpPr>
          <p:cNvPr id="54" name="Group 53">
            <a:extLst>
              <a:ext uri="{FF2B5EF4-FFF2-40B4-BE49-F238E27FC236}">
                <a16:creationId xmlns:a16="http://schemas.microsoft.com/office/drawing/2014/main" id="{A5E6DBCE-3309-B074-1C5C-77F86DD1334B}"/>
              </a:ext>
            </a:extLst>
          </p:cNvPr>
          <p:cNvGrpSpPr/>
          <p:nvPr/>
        </p:nvGrpSpPr>
        <p:grpSpPr>
          <a:xfrm>
            <a:off x="9355447" y="1450992"/>
            <a:ext cx="2007941" cy="1028787"/>
            <a:chOff x="4747598" y="1114027"/>
            <a:chExt cx="2689110" cy="1377795"/>
          </a:xfrm>
        </p:grpSpPr>
        <p:pic>
          <p:nvPicPr>
            <p:cNvPr id="55" name="Picture 54" descr="A close up of a sign&#10;&#10;Description automatically generated">
              <a:extLst>
                <a:ext uri="{FF2B5EF4-FFF2-40B4-BE49-F238E27FC236}">
                  <a16:creationId xmlns:a16="http://schemas.microsoft.com/office/drawing/2014/main" id="{CDCD2132-6E11-4D83-0BA4-EBB7077F0B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9284" y="1114027"/>
              <a:ext cx="1206855" cy="1206856"/>
            </a:xfrm>
            <a:prstGeom prst="rect">
              <a:avLst/>
            </a:prstGeom>
          </p:spPr>
        </p:pic>
        <p:sp>
          <p:nvSpPr>
            <p:cNvPr id="56" name="TextBox 55">
              <a:extLst>
                <a:ext uri="{FF2B5EF4-FFF2-40B4-BE49-F238E27FC236}">
                  <a16:creationId xmlns:a16="http://schemas.microsoft.com/office/drawing/2014/main" id="{BDCA39F4-72CA-C2E8-521D-1B6BB1A41B9A}"/>
                </a:ext>
              </a:extLst>
            </p:cNvPr>
            <p:cNvSpPr txBox="1"/>
            <p:nvPr/>
          </p:nvSpPr>
          <p:spPr>
            <a:xfrm>
              <a:off x="4747598" y="2225254"/>
              <a:ext cx="2689110" cy="266568"/>
            </a:xfrm>
            <a:prstGeom prst="rect">
              <a:avLst/>
            </a:prstGeom>
            <a:noFill/>
          </p:spPr>
          <p:txBody>
            <a:bodyPr wrap="square" lIns="0" rIns="0" bIns="0" rtlCol="0" anchor="t">
              <a:noAutofit/>
            </a:bodyPr>
            <a:lstStyle/>
            <a:p>
              <a:pPr marL="0" lvl="1" algn="ctr"/>
              <a:r>
                <a:rPr lang="en-US" sz="1800">
                  <a:solidFill>
                    <a:srgbClr val="0078D4"/>
                  </a:solidFill>
                  <a:latin typeface="Segoe UI Semibold" panose="020B0702040204020203" pitchFamily="34" charset="0"/>
                  <a:cs typeface="Segoe UI Semibold" panose="020B0702040204020203" pitchFamily="34" charset="0"/>
                </a:rPr>
                <a:t>Azure SQL MI</a:t>
              </a:r>
            </a:p>
          </p:txBody>
        </p:sp>
      </p:grpSp>
    </p:spTree>
    <p:extLst>
      <p:ext uri="{BB962C8B-B14F-4D97-AF65-F5344CB8AC3E}">
        <p14:creationId xmlns:p14="http://schemas.microsoft.com/office/powerpoint/2010/main" val="1430043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D7C9046-65E9-6CF2-1288-71388B2F84A5}"/>
              </a:ext>
            </a:extLst>
          </p:cNvPr>
          <p:cNvSpPr>
            <a:spLocks noGrp="1"/>
          </p:cNvSpPr>
          <p:nvPr>
            <p:ph type="title"/>
          </p:nvPr>
        </p:nvSpPr>
        <p:spPr>
          <a:xfrm>
            <a:off x="586740" y="360329"/>
            <a:ext cx="11018520" cy="553998"/>
          </a:xfrm>
        </p:spPr>
        <p:txBody>
          <a:bodyPr/>
          <a:lstStyle/>
          <a:p>
            <a:r>
              <a:rPr lang="en-US">
                <a:gradFill>
                  <a:gsLst>
                    <a:gs pos="0">
                      <a:srgbClr val="0078D4"/>
                    </a:gs>
                    <a:gs pos="50000">
                      <a:srgbClr val="8661C5"/>
                    </a:gs>
                    <a:gs pos="100000">
                      <a:srgbClr val="C03BC4"/>
                    </a:gs>
                  </a:gsLst>
                  <a:lin ang="1800000" scaled="0"/>
                </a:gradFill>
              </a:rPr>
              <a:t>Link feature for SQL MI</a:t>
            </a:r>
          </a:p>
        </p:txBody>
      </p:sp>
      <p:sp>
        <p:nvSpPr>
          <p:cNvPr id="9" name="Content Placeholder 3">
            <a:extLst>
              <a:ext uri="{FF2B5EF4-FFF2-40B4-BE49-F238E27FC236}">
                <a16:creationId xmlns:a16="http://schemas.microsoft.com/office/drawing/2014/main" id="{950DFA1B-51B6-D0EE-EBCE-9062EC755AB7}"/>
              </a:ext>
            </a:extLst>
          </p:cNvPr>
          <p:cNvSpPr txBox="1">
            <a:spLocks/>
          </p:cNvSpPr>
          <p:nvPr/>
        </p:nvSpPr>
        <p:spPr>
          <a:xfrm>
            <a:off x="608340" y="2415133"/>
            <a:ext cx="5512319" cy="2674682"/>
          </a:xfrm>
          <a:prstGeom prst="rect">
            <a:avLst/>
          </a:prstGeom>
        </p:spPr>
        <p:txBody>
          <a:bodyPr vert="horz" lIns="91380" tIns="45690" rIns="91380" bIns="4569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199"/>
              </a:spcBef>
              <a:buNone/>
            </a:pPr>
            <a:endParaRPr lang="en-US" sz="1799">
              <a:solidFill>
                <a:srgbClr val="0078D4"/>
              </a:solidFill>
            </a:endParaRPr>
          </a:p>
          <a:p>
            <a:pPr marL="0" indent="0">
              <a:spcBef>
                <a:spcPts val="1199"/>
              </a:spcBef>
              <a:buNone/>
            </a:pPr>
            <a:endParaRPr lang="en-US" sz="1799">
              <a:solidFill>
                <a:srgbClr val="0078D4"/>
              </a:solidFill>
            </a:endParaRPr>
          </a:p>
          <a:p>
            <a:pPr marL="0" indent="0">
              <a:spcBef>
                <a:spcPts val="1199"/>
              </a:spcBef>
              <a:buNone/>
            </a:pPr>
            <a:endParaRPr lang="en-US" sz="1799">
              <a:solidFill>
                <a:srgbClr val="0078D4"/>
              </a:solidFill>
              <a:cs typeface="Calibri"/>
            </a:endParaRPr>
          </a:p>
          <a:p>
            <a:pPr marL="0" indent="0">
              <a:spcBef>
                <a:spcPts val="1199"/>
              </a:spcBef>
              <a:buNone/>
            </a:pPr>
            <a:endParaRPr lang="en-US" sz="1799">
              <a:solidFill>
                <a:srgbClr val="0078D4"/>
              </a:solidFill>
              <a:cs typeface="Calibri"/>
            </a:endParaRPr>
          </a:p>
        </p:txBody>
      </p:sp>
      <p:sp>
        <p:nvSpPr>
          <p:cNvPr id="13" name="TextBox 12">
            <a:extLst>
              <a:ext uri="{FF2B5EF4-FFF2-40B4-BE49-F238E27FC236}">
                <a16:creationId xmlns:a16="http://schemas.microsoft.com/office/drawing/2014/main" id="{DB73101D-48F4-04C2-C81C-A09AA0F9DD0A}"/>
              </a:ext>
            </a:extLst>
          </p:cNvPr>
          <p:cNvSpPr txBox="1"/>
          <p:nvPr/>
        </p:nvSpPr>
        <p:spPr>
          <a:xfrm>
            <a:off x="6449585" y="2045233"/>
            <a:ext cx="5433325" cy="369092"/>
          </a:xfrm>
          <a:prstGeom prst="rect">
            <a:avLst/>
          </a:prstGeom>
          <a:noFill/>
        </p:spPr>
        <p:txBody>
          <a:bodyPr wrap="square">
            <a:spAutoFit/>
          </a:bodyPr>
          <a:lstStyle/>
          <a:p>
            <a:r>
              <a:rPr lang="en-US" sz="1799" b="1">
                <a:solidFill>
                  <a:srgbClr val="0078D4"/>
                </a:solidFill>
                <a:latin typeface="Calibri" panose="020F0502020204030204"/>
                <a:ea typeface="+mn-lt"/>
                <a:cs typeface="Calibri" panose="020F0502020204030204"/>
              </a:rPr>
              <a:t>Online failback (Preview)</a:t>
            </a:r>
            <a:endParaRPr lang="en-US" sz="1799" b="1">
              <a:solidFill>
                <a:srgbClr val="0078D4"/>
              </a:solidFill>
            </a:endParaRPr>
          </a:p>
        </p:txBody>
      </p:sp>
      <p:pic>
        <p:nvPicPr>
          <p:cNvPr id="14" name="Graphic 13">
            <a:extLst>
              <a:ext uri="{FF2B5EF4-FFF2-40B4-BE49-F238E27FC236}">
                <a16:creationId xmlns:a16="http://schemas.microsoft.com/office/drawing/2014/main" id="{271B2896-EA3F-6468-0E60-88AC3CFCEA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184" y="3475767"/>
            <a:ext cx="917115" cy="917115"/>
          </a:xfrm>
          <a:prstGeom prst="rect">
            <a:avLst/>
          </a:prstGeom>
        </p:spPr>
      </p:pic>
      <p:pic>
        <p:nvPicPr>
          <p:cNvPr id="15" name="Graphic 14">
            <a:extLst>
              <a:ext uri="{FF2B5EF4-FFF2-40B4-BE49-F238E27FC236}">
                <a16:creationId xmlns:a16="http://schemas.microsoft.com/office/drawing/2014/main" id="{E852E0E9-3714-4B53-026E-F5B20D7933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2719" y="3425899"/>
            <a:ext cx="917115" cy="917115"/>
          </a:xfrm>
          <a:prstGeom prst="rect">
            <a:avLst/>
          </a:prstGeom>
        </p:spPr>
      </p:pic>
      <p:cxnSp>
        <p:nvCxnSpPr>
          <p:cNvPr id="16" name="Connector: Curved 15">
            <a:extLst>
              <a:ext uri="{FF2B5EF4-FFF2-40B4-BE49-F238E27FC236}">
                <a16:creationId xmlns:a16="http://schemas.microsoft.com/office/drawing/2014/main" id="{B5CB8866-B3D3-BE65-5C9C-9D3964471AF4}"/>
              </a:ext>
            </a:extLst>
          </p:cNvPr>
          <p:cNvCxnSpPr>
            <a:cxnSpLocks/>
          </p:cNvCxnSpPr>
          <p:nvPr/>
        </p:nvCxnSpPr>
        <p:spPr>
          <a:xfrm rot="16200000" flipH="1">
            <a:off x="3198390" y="2038324"/>
            <a:ext cx="49869" cy="2731482"/>
          </a:xfrm>
          <a:prstGeom prst="curvedConnector3">
            <a:avLst>
              <a:gd name="adj1" fmla="val -1334312"/>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E26A87A-47A1-6C44-CB23-D059CF901D64}"/>
              </a:ext>
            </a:extLst>
          </p:cNvPr>
          <p:cNvSpPr txBox="1"/>
          <p:nvPr/>
        </p:nvSpPr>
        <p:spPr>
          <a:xfrm>
            <a:off x="2798432" y="2379467"/>
            <a:ext cx="1293281" cy="369204"/>
          </a:xfrm>
          <a:prstGeom prst="rect">
            <a:avLst/>
          </a:prstGeom>
          <a:noFill/>
        </p:spPr>
        <p:txBody>
          <a:bodyPr wrap="square">
            <a:spAutoFit/>
          </a:bodyPr>
          <a:lstStyle/>
          <a:p>
            <a:r>
              <a:rPr lang="en-US" sz="1799">
                <a:solidFill>
                  <a:srgbClr val="0078D4"/>
                </a:solidFill>
                <a:latin typeface="Calibri" panose="020F0502020204030204"/>
              </a:rPr>
              <a:t>MI Link</a:t>
            </a:r>
            <a:endParaRPr lang="en-US">
              <a:solidFill>
                <a:srgbClr val="0078D4"/>
              </a:solidFill>
            </a:endParaRPr>
          </a:p>
        </p:txBody>
      </p:sp>
      <p:cxnSp>
        <p:nvCxnSpPr>
          <p:cNvPr id="18" name="Connector: Curved 17">
            <a:extLst>
              <a:ext uri="{FF2B5EF4-FFF2-40B4-BE49-F238E27FC236}">
                <a16:creationId xmlns:a16="http://schemas.microsoft.com/office/drawing/2014/main" id="{78A9EF53-73AA-C29E-F9B7-E2669D008130}"/>
              </a:ext>
            </a:extLst>
          </p:cNvPr>
          <p:cNvCxnSpPr>
            <a:cxnSpLocks/>
          </p:cNvCxnSpPr>
          <p:nvPr/>
        </p:nvCxnSpPr>
        <p:spPr>
          <a:xfrm rot="16200000" flipH="1">
            <a:off x="3208891" y="3073087"/>
            <a:ext cx="49869" cy="2731482"/>
          </a:xfrm>
          <a:prstGeom prst="curvedConnector3">
            <a:avLst>
              <a:gd name="adj1" fmla="val 1388315"/>
            </a:avLst>
          </a:prstGeom>
          <a:ln w="38100">
            <a:solidFill>
              <a:srgbClr val="0070C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D65C8F0C-2C14-F58C-CF05-97A9C56FC5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7263" y="5160696"/>
            <a:ext cx="390625" cy="390625"/>
          </a:xfrm>
          <a:prstGeom prst="rect">
            <a:avLst/>
          </a:prstGeom>
        </p:spPr>
      </p:pic>
      <p:sp>
        <p:nvSpPr>
          <p:cNvPr id="20" name="TextBox 19">
            <a:extLst>
              <a:ext uri="{FF2B5EF4-FFF2-40B4-BE49-F238E27FC236}">
                <a16:creationId xmlns:a16="http://schemas.microsoft.com/office/drawing/2014/main" id="{D897420D-C645-BDBC-E6A2-D21F22F1D2A3}"/>
              </a:ext>
            </a:extLst>
          </p:cNvPr>
          <p:cNvSpPr txBox="1"/>
          <p:nvPr/>
        </p:nvSpPr>
        <p:spPr>
          <a:xfrm>
            <a:off x="2488198" y="5461376"/>
            <a:ext cx="1488752" cy="369204"/>
          </a:xfrm>
          <a:prstGeom prst="rect">
            <a:avLst/>
          </a:prstGeom>
          <a:noFill/>
        </p:spPr>
        <p:txBody>
          <a:bodyPr wrap="square">
            <a:spAutoFit/>
          </a:bodyPr>
          <a:lstStyle/>
          <a:p>
            <a:r>
              <a:rPr lang="en-US" sz="1799">
                <a:solidFill>
                  <a:srgbClr val="0078D4"/>
                </a:solidFill>
                <a:latin typeface="Calibri" panose="020F0502020204030204"/>
              </a:rPr>
              <a:t>Azure Storage</a:t>
            </a:r>
            <a:endParaRPr lang="en-US">
              <a:solidFill>
                <a:srgbClr val="0078D4"/>
              </a:solidFill>
            </a:endParaRPr>
          </a:p>
        </p:txBody>
      </p:sp>
      <p:sp>
        <p:nvSpPr>
          <p:cNvPr id="21" name="Rectangle 20">
            <a:extLst>
              <a:ext uri="{FF2B5EF4-FFF2-40B4-BE49-F238E27FC236}">
                <a16:creationId xmlns:a16="http://schemas.microsoft.com/office/drawing/2014/main" id="{27E53008-B055-7E29-0CED-B2F45DD05C25}"/>
              </a:ext>
            </a:extLst>
          </p:cNvPr>
          <p:cNvSpPr/>
          <p:nvPr/>
        </p:nvSpPr>
        <p:spPr>
          <a:xfrm>
            <a:off x="4017204" y="5092054"/>
            <a:ext cx="2731483" cy="110619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rgbClr val="0078D4"/>
                </a:solidFill>
                <a:latin typeface="Consolas" panose="020B0609020204030204" pitchFamily="49" charset="0"/>
              </a:rPr>
              <a:t>BACKUP DATABASE db1</a:t>
            </a:r>
          </a:p>
          <a:p>
            <a:r>
              <a:rPr lang="en-US" sz="1800">
                <a:solidFill>
                  <a:srgbClr val="0078D4"/>
                </a:solidFill>
                <a:latin typeface="Consolas" panose="020B0609020204030204" pitchFamily="49" charset="0"/>
              </a:rPr>
              <a:t>TO URL = …</a:t>
            </a:r>
          </a:p>
          <a:p>
            <a:r>
              <a:rPr lang="en-US" sz="1800">
                <a:solidFill>
                  <a:srgbClr val="0078D4"/>
                </a:solidFill>
                <a:latin typeface="Consolas" panose="020B0609020204030204" pitchFamily="49" charset="0"/>
              </a:rPr>
              <a:t>WITH COPY_ONLY</a:t>
            </a:r>
          </a:p>
        </p:txBody>
      </p:sp>
      <p:sp>
        <p:nvSpPr>
          <p:cNvPr id="22" name="Rectangle 21">
            <a:extLst>
              <a:ext uri="{FF2B5EF4-FFF2-40B4-BE49-F238E27FC236}">
                <a16:creationId xmlns:a16="http://schemas.microsoft.com/office/drawing/2014/main" id="{4D5324B2-497B-635D-4A78-ED04DC9C795F}"/>
              </a:ext>
            </a:extLst>
          </p:cNvPr>
          <p:cNvSpPr/>
          <p:nvPr/>
        </p:nvSpPr>
        <p:spPr>
          <a:xfrm>
            <a:off x="228429" y="5103947"/>
            <a:ext cx="2250420" cy="110619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rgbClr val="0078D4"/>
                </a:solidFill>
                <a:latin typeface="Consolas" panose="020B0609020204030204" pitchFamily="49" charset="0"/>
              </a:rPr>
              <a:t>RESTORE DATABASE</a:t>
            </a:r>
          </a:p>
          <a:p>
            <a:r>
              <a:rPr lang="en-US" sz="1800">
                <a:solidFill>
                  <a:srgbClr val="0078D4"/>
                </a:solidFill>
                <a:latin typeface="Consolas" panose="020B0609020204030204" pitchFamily="49" charset="0"/>
              </a:rPr>
              <a:t>FROM URL = …</a:t>
            </a:r>
          </a:p>
          <a:p>
            <a:endParaRPr lang="en-US" sz="1800">
              <a:solidFill>
                <a:srgbClr val="0078D4"/>
              </a:solidFill>
              <a:latin typeface="Consolas" panose="020B0609020204030204" pitchFamily="49" charset="0"/>
            </a:endParaRPr>
          </a:p>
        </p:txBody>
      </p:sp>
      <p:pic>
        <p:nvPicPr>
          <p:cNvPr id="23" name="Graphic 22">
            <a:extLst>
              <a:ext uri="{FF2B5EF4-FFF2-40B4-BE49-F238E27FC236}">
                <a16:creationId xmlns:a16="http://schemas.microsoft.com/office/drawing/2014/main" id="{97F6DC54-E4D6-1EC0-C180-071295E8E1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7745" y="3480388"/>
            <a:ext cx="917115" cy="917115"/>
          </a:xfrm>
          <a:prstGeom prst="rect">
            <a:avLst/>
          </a:prstGeom>
        </p:spPr>
      </p:pic>
      <p:pic>
        <p:nvPicPr>
          <p:cNvPr id="24" name="Graphic 23">
            <a:extLst>
              <a:ext uri="{FF2B5EF4-FFF2-40B4-BE49-F238E27FC236}">
                <a16:creationId xmlns:a16="http://schemas.microsoft.com/office/drawing/2014/main" id="{E13E94A8-D289-8EAD-BBF8-D1E1CB11AD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3280" y="3430520"/>
            <a:ext cx="917115" cy="917115"/>
          </a:xfrm>
          <a:prstGeom prst="rect">
            <a:avLst/>
          </a:prstGeom>
        </p:spPr>
      </p:pic>
      <p:cxnSp>
        <p:nvCxnSpPr>
          <p:cNvPr id="25" name="Connector: Curved 24">
            <a:extLst>
              <a:ext uri="{FF2B5EF4-FFF2-40B4-BE49-F238E27FC236}">
                <a16:creationId xmlns:a16="http://schemas.microsoft.com/office/drawing/2014/main" id="{B3DDF0B1-FA02-2466-1D7B-B0DDF6846981}"/>
              </a:ext>
            </a:extLst>
          </p:cNvPr>
          <p:cNvCxnSpPr>
            <a:cxnSpLocks/>
          </p:cNvCxnSpPr>
          <p:nvPr/>
        </p:nvCxnSpPr>
        <p:spPr>
          <a:xfrm rot="16200000" flipH="1">
            <a:off x="9178951" y="2042945"/>
            <a:ext cx="49869" cy="2731482"/>
          </a:xfrm>
          <a:prstGeom prst="curvedConnector3">
            <a:avLst>
              <a:gd name="adj1" fmla="val -1334312"/>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5D5A19-3074-34F3-11BB-36BA4A16CFC0}"/>
              </a:ext>
            </a:extLst>
          </p:cNvPr>
          <p:cNvSpPr txBox="1"/>
          <p:nvPr/>
        </p:nvSpPr>
        <p:spPr>
          <a:xfrm>
            <a:off x="8778993" y="2384088"/>
            <a:ext cx="1293281" cy="369204"/>
          </a:xfrm>
          <a:prstGeom prst="rect">
            <a:avLst/>
          </a:prstGeom>
          <a:noFill/>
        </p:spPr>
        <p:txBody>
          <a:bodyPr wrap="square">
            <a:spAutoFit/>
          </a:bodyPr>
          <a:lstStyle/>
          <a:p>
            <a:r>
              <a:rPr lang="en-US" sz="1799">
                <a:solidFill>
                  <a:srgbClr val="0078D4"/>
                </a:solidFill>
                <a:latin typeface="Calibri" panose="020F0502020204030204"/>
              </a:rPr>
              <a:t>MI Link</a:t>
            </a:r>
            <a:endParaRPr lang="en-US">
              <a:solidFill>
                <a:srgbClr val="0078D4"/>
              </a:solidFill>
            </a:endParaRPr>
          </a:p>
        </p:txBody>
      </p:sp>
      <p:cxnSp>
        <p:nvCxnSpPr>
          <p:cNvPr id="27" name="Connector: Curved 26">
            <a:extLst>
              <a:ext uri="{FF2B5EF4-FFF2-40B4-BE49-F238E27FC236}">
                <a16:creationId xmlns:a16="http://schemas.microsoft.com/office/drawing/2014/main" id="{773A89B6-6033-25B5-0D35-360128F9D072}"/>
              </a:ext>
            </a:extLst>
          </p:cNvPr>
          <p:cNvCxnSpPr>
            <a:cxnSpLocks/>
          </p:cNvCxnSpPr>
          <p:nvPr/>
        </p:nvCxnSpPr>
        <p:spPr>
          <a:xfrm rot="16200000" flipH="1">
            <a:off x="9189452" y="3077708"/>
            <a:ext cx="49869" cy="2731482"/>
          </a:xfrm>
          <a:prstGeom prst="curvedConnector3">
            <a:avLst>
              <a:gd name="adj1" fmla="val 1388315"/>
            </a:avLst>
          </a:prstGeom>
          <a:ln w="38100">
            <a:solidFill>
              <a:srgbClr val="00B0F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57903B4-E802-49E7-D5A3-37F22AD11836}"/>
              </a:ext>
            </a:extLst>
          </p:cNvPr>
          <p:cNvSpPr txBox="1"/>
          <p:nvPr/>
        </p:nvSpPr>
        <p:spPr>
          <a:xfrm>
            <a:off x="2850698" y="2732796"/>
            <a:ext cx="1293281" cy="307777"/>
          </a:xfrm>
          <a:prstGeom prst="rect">
            <a:avLst/>
          </a:prstGeom>
          <a:noFill/>
        </p:spPr>
        <p:txBody>
          <a:bodyPr wrap="square">
            <a:spAutoFit/>
          </a:bodyPr>
          <a:lstStyle/>
          <a:p>
            <a:r>
              <a:rPr lang="en-US" sz="1400">
                <a:solidFill>
                  <a:srgbClr val="0078D4"/>
                </a:solidFill>
                <a:latin typeface="Calibri" panose="020F0502020204030204"/>
              </a:rPr>
              <a:t>failover</a:t>
            </a:r>
            <a:endParaRPr lang="en-US" sz="1400">
              <a:solidFill>
                <a:srgbClr val="0078D4"/>
              </a:solidFill>
            </a:endParaRPr>
          </a:p>
        </p:txBody>
      </p:sp>
      <p:sp>
        <p:nvSpPr>
          <p:cNvPr id="29" name="TextBox 28">
            <a:extLst>
              <a:ext uri="{FF2B5EF4-FFF2-40B4-BE49-F238E27FC236}">
                <a16:creationId xmlns:a16="http://schemas.microsoft.com/office/drawing/2014/main" id="{67F64BD9-B1AA-39B7-0B64-97E3DFEE8EA1}"/>
              </a:ext>
            </a:extLst>
          </p:cNvPr>
          <p:cNvSpPr txBox="1"/>
          <p:nvPr/>
        </p:nvSpPr>
        <p:spPr>
          <a:xfrm>
            <a:off x="8868208" y="2737414"/>
            <a:ext cx="1293281" cy="307777"/>
          </a:xfrm>
          <a:prstGeom prst="rect">
            <a:avLst/>
          </a:prstGeom>
          <a:noFill/>
        </p:spPr>
        <p:txBody>
          <a:bodyPr wrap="square">
            <a:spAutoFit/>
          </a:bodyPr>
          <a:lstStyle/>
          <a:p>
            <a:r>
              <a:rPr lang="en-US" sz="1400">
                <a:solidFill>
                  <a:srgbClr val="0078D4"/>
                </a:solidFill>
                <a:latin typeface="Calibri" panose="020F0502020204030204"/>
              </a:rPr>
              <a:t>failover</a:t>
            </a:r>
            <a:endParaRPr lang="en-US" sz="1400">
              <a:solidFill>
                <a:srgbClr val="0078D4"/>
              </a:solidFill>
            </a:endParaRPr>
          </a:p>
        </p:txBody>
      </p:sp>
      <p:sp>
        <p:nvSpPr>
          <p:cNvPr id="30" name="TextBox 29">
            <a:extLst>
              <a:ext uri="{FF2B5EF4-FFF2-40B4-BE49-F238E27FC236}">
                <a16:creationId xmlns:a16="http://schemas.microsoft.com/office/drawing/2014/main" id="{9DC547FA-F52E-46B0-A800-5EB8948E341F}"/>
              </a:ext>
            </a:extLst>
          </p:cNvPr>
          <p:cNvSpPr txBox="1"/>
          <p:nvPr/>
        </p:nvSpPr>
        <p:spPr>
          <a:xfrm>
            <a:off x="8774376" y="4734743"/>
            <a:ext cx="1293281" cy="369204"/>
          </a:xfrm>
          <a:prstGeom prst="rect">
            <a:avLst/>
          </a:prstGeom>
          <a:noFill/>
        </p:spPr>
        <p:txBody>
          <a:bodyPr wrap="square">
            <a:spAutoFit/>
          </a:bodyPr>
          <a:lstStyle/>
          <a:p>
            <a:r>
              <a:rPr lang="en-US" sz="1799">
                <a:solidFill>
                  <a:srgbClr val="0078D4"/>
                </a:solidFill>
                <a:latin typeface="Calibri" panose="020F0502020204030204"/>
              </a:rPr>
              <a:t>MI Link</a:t>
            </a:r>
            <a:endParaRPr lang="en-US">
              <a:solidFill>
                <a:srgbClr val="0078D4"/>
              </a:solidFill>
            </a:endParaRPr>
          </a:p>
        </p:txBody>
      </p:sp>
      <p:sp>
        <p:nvSpPr>
          <p:cNvPr id="31" name="TextBox 30">
            <a:extLst>
              <a:ext uri="{FF2B5EF4-FFF2-40B4-BE49-F238E27FC236}">
                <a16:creationId xmlns:a16="http://schemas.microsoft.com/office/drawing/2014/main" id="{BE23F72B-2957-9BA4-A66D-A6B66B06E2EF}"/>
              </a:ext>
            </a:extLst>
          </p:cNvPr>
          <p:cNvSpPr txBox="1"/>
          <p:nvPr/>
        </p:nvSpPr>
        <p:spPr>
          <a:xfrm>
            <a:off x="8863591" y="5088069"/>
            <a:ext cx="1293281" cy="307777"/>
          </a:xfrm>
          <a:prstGeom prst="rect">
            <a:avLst/>
          </a:prstGeom>
          <a:noFill/>
        </p:spPr>
        <p:txBody>
          <a:bodyPr wrap="square">
            <a:spAutoFit/>
          </a:bodyPr>
          <a:lstStyle/>
          <a:p>
            <a:r>
              <a:rPr lang="en-US" sz="1400">
                <a:solidFill>
                  <a:srgbClr val="0078D4"/>
                </a:solidFill>
                <a:latin typeface="Calibri" panose="020F0502020204030204"/>
              </a:rPr>
              <a:t>failover</a:t>
            </a:r>
            <a:endParaRPr lang="en-US" sz="1400">
              <a:solidFill>
                <a:srgbClr val="0078D4"/>
              </a:solidFill>
            </a:endParaRPr>
          </a:p>
        </p:txBody>
      </p:sp>
      <p:sp>
        <p:nvSpPr>
          <p:cNvPr id="32" name="TextBox 31">
            <a:extLst>
              <a:ext uri="{FF2B5EF4-FFF2-40B4-BE49-F238E27FC236}">
                <a16:creationId xmlns:a16="http://schemas.microsoft.com/office/drawing/2014/main" id="{FC747641-885B-7A75-EAF4-1769E90C3649}"/>
              </a:ext>
            </a:extLst>
          </p:cNvPr>
          <p:cNvSpPr txBox="1"/>
          <p:nvPr/>
        </p:nvSpPr>
        <p:spPr>
          <a:xfrm>
            <a:off x="556260" y="1352096"/>
            <a:ext cx="3779578" cy="461665"/>
          </a:xfrm>
          <a:prstGeom prst="rect">
            <a:avLst/>
          </a:prstGeom>
          <a:noFill/>
        </p:spPr>
        <p:txBody>
          <a:bodyPr wrap="square">
            <a:spAutoFit/>
          </a:bodyPr>
          <a:lstStyle/>
          <a:p>
            <a:pPr defTabSz="913760">
              <a:spcBef>
                <a:spcPts val="600"/>
              </a:spcBef>
              <a:defRPr/>
            </a:pPr>
            <a:r>
              <a:rPr lang="en-US" sz="2400">
                <a:solidFill>
                  <a:srgbClr val="0078D4"/>
                </a:solidFill>
                <a:latin typeface="Calibri" panose="020F0502020204030204"/>
                <a:ea typeface="+mn-lt"/>
                <a:cs typeface="Calibri" panose="020F0502020204030204"/>
              </a:rPr>
              <a:t>DR = failover </a:t>
            </a:r>
            <a:r>
              <a:rPr lang="en-US" sz="2400" b="1">
                <a:solidFill>
                  <a:srgbClr val="0078D4"/>
                </a:solidFill>
                <a:latin typeface="Calibri" panose="020F0502020204030204"/>
                <a:ea typeface="+mn-lt"/>
                <a:cs typeface="Calibri" panose="020F0502020204030204"/>
              </a:rPr>
              <a:t>+ failback</a:t>
            </a:r>
          </a:p>
        </p:txBody>
      </p:sp>
      <p:sp>
        <p:nvSpPr>
          <p:cNvPr id="34" name="TextBox 33">
            <a:extLst>
              <a:ext uri="{FF2B5EF4-FFF2-40B4-BE49-F238E27FC236}">
                <a16:creationId xmlns:a16="http://schemas.microsoft.com/office/drawing/2014/main" id="{8E1D7FF5-3066-26FE-F2C5-2303225FD135}"/>
              </a:ext>
            </a:extLst>
          </p:cNvPr>
          <p:cNvSpPr txBox="1"/>
          <p:nvPr/>
        </p:nvSpPr>
        <p:spPr>
          <a:xfrm>
            <a:off x="563898" y="2039164"/>
            <a:ext cx="5433325" cy="369092"/>
          </a:xfrm>
          <a:prstGeom prst="rect">
            <a:avLst/>
          </a:prstGeom>
          <a:noFill/>
        </p:spPr>
        <p:txBody>
          <a:bodyPr wrap="square">
            <a:spAutoFit/>
          </a:bodyPr>
          <a:lstStyle/>
          <a:p>
            <a:r>
              <a:rPr lang="en-US" sz="1799" b="1">
                <a:solidFill>
                  <a:srgbClr val="0078D4"/>
                </a:solidFill>
                <a:latin typeface="Calibri" panose="020F0502020204030204"/>
                <a:ea typeface="+mn-lt"/>
                <a:cs typeface="Calibri" panose="020F0502020204030204"/>
              </a:rPr>
              <a:t>Offline failback</a:t>
            </a:r>
            <a:endParaRPr lang="en-US" sz="1799" b="1">
              <a:solidFill>
                <a:srgbClr val="0078D4"/>
              </a:solidFill>
            </a:endParaRPr>
          </a:p>
        </p:txBody>
      </p:sp>
    </p:spTree>
    <p:extLst>
      <p:ext uri="{BB962C8B-B14F-4D97-AF65-F5344CB8AC3E}">
        <p14:creationId xmlns:p14="http://schemas.microsoft.com/office/powerpoint/2010/main" val="369132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2" fill="hold"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par>
                                <p:cTn id="17" presetID="22" presetClass="entr" presetSubtype="2" fill="hold" grpId="0"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500"/>
                                        <p:tgtEl>
                                          <p:spTgt spid="21"/>
                                        </p:tgtEl>
                                      </p:cBhvr>
                                    </p:animEffect>
                                  </p:childTnLst>
                                </p:cTn>
                              </p:par>
                              <p:par>
                                <p:cTn id="20" presetID="22" presetClass="entr" presetSubtype="2" fill="hold" grpId="0" nodeType="withEffect">
                                  <p:stCondLst>
                                    <p:cond delay="100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par>
                                <p:cTn id="23" presetID="22" presetClass="entr" presetSubtype="2" fill="hold"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wipe(right)">
                                      <p:cBhvr>
                                        <p:cTn id="25" dur="500"/>
                                        <p:tgtEl>
                                          <p:spTgt spid="19"/>
                                        </p:tgtEl>
                                      </p:cBhvr>
                                    </p:animEffect>
                                  </p:childTnLst>
                                </p:cTn>
                              </p:par>
                              <p:par>
                                <p:cTn id="26" presetID="22" presetClass="entr" presetSubtype="2" fill="hold" grpId="0" nodeType="withEffect">
                                  <p:stCondLst>
                                    <p:cond delay="1000"/>
                                  </p:stCondLst>
                                  <p:childTnLst>
                                    <p:set>
                                      <p:cBhvr>
                                        <p:cTn id="27" dur="1" fill="hold">
                                          <p:stCondLst>
                                            <p:cond delay="0"/>
                                          </p:stCondLst>
                                        </p:cTn>
                                        <p:tgtEl>
                                          <p:spTgt spid="20"/>
                                        </p:tgtEl>
                                        <p:attrNameLst>
                                          <p:attrName>style.visibility</p:attrName>
                                        </p:attrNameLst>
                                      </p:cBhvr>
                                      <p:to>
                                        <p:strVal val="visible"/>
                                      </p:to>
                                    </p:set>
                                    <p:animEffect transition="in" filter="wipe(right)">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animBg="1"/>
      <p:bldP spid="22"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MI Link: supported SQL Servers versions &amp; editions:</a:t>
            </a:r>
          </a:p>
        </p:txBody>
      </p:sp>
      <p:graphicFrame>
        <p:nvGraphicFramePr>
          <p:cNvPr id="5" name="Table 4">
            <a:extLst>
              <a:ext uri="{FF2B5EF4-FFF2-40B4-BE49-F238E27FC236}">
                <a16:creationId xmlns:a16="http://schemas.microsoft.com/office/drawing/2014/main" id="{C56F65D7-A5A4-E7DF-0BB3-87A858693744}"/>
              </a:ext>
            </a:extLst>
          </p:cNvPr>
          <p:cNvGraphicFramePr>
            <a:graphicFrameLocks noGrp="1"/>
          </p:cNvGraphicFramePr>
          <p:nvPr>
            <p:extLst>
              <p:ext uri="{D42A27DB-BD31-4B8C-83A1-F6EECF244321}">
                <p14:modId xmlns:p14="http://schemas.microsoft.com/office/powerpoint/2010/main" val="2980159932"/>
              </p:ext>
            </p:extLst>
          </p:nvPr>
        </p:nvGraphicFramePr>
        <p:xfrm>
          <a:off x="510534" y="1595292"/>
          <a:ext cx="11361546" cy="1960534"/>
        </p:xfrm>
        <a:graphic>
          <a:graphicData uri="http://schemas.openxmlformats.org/drawingml/2006/table">
            <a:tbl>
              <a:tblPr/>
              <a:tblGrid>
                <a:gridCol w="2597834">
                  <a:extLst>
                    <a:ext uri="{9D8B030D-6E8A-4147-A177-3AD203B41FA5}">
                      <a16:colId xmlns:a16="http://schemas.microsoft.com/office/drawing/2014/main" val="4129078184"/>
                    </a:ext>
                  </a:extLst>
                </a:gridCol>
                <a:gridCol w="4976530">
                  <a:extLst>
                    <a:ext uri="{9D8B030D-6E8A-4147-A177-3AD203B41FA5}">
                      <a16:colId xmlns:a16="http://schemas.microsoft.com/office/drawing/2014/main" val="4235935791"/>
                    </a:ext>
                  </a:extLst>
                </a:gridCol>
                <a:gridCol w="3787182">
                  <a:extLst>
                    <a:ext uri="{9D8B030D-6E8A-4147-A177-3AD203B41FA5}">
                      <a16:colId xmlns:a16="http://schemas.microsoft.com/office/drawing/2014/main" val="3017314120"/>
                    </a:ext>
                  </a:extLst>
                </a:gridCol>
              </a:tblGrid>
              <a:tr h="150041">
                <a:tc>
                  <a:txBody>
                    <a:bodyPr/>
                    <a:lstStyle/>
                    <a:p>
                      <a:pPr algn="l" fontAlgn="t"/>
                      <a:r>
                        <a:rPr lang="en-US" sz="1800" b="1">
                          <a:solidFill>
                            <a:srgbClr val="0078D4"/>
                          </a:solidFill>
                          <a:effectLst/>
                        </a:rPr>
                        <a:t>SQL Server Versions</a:t>
                      </a:r>
                    </a:p>
                  </a:txBody>
                  <a:tcPr marL="18328" marR="18328" marT="9164" marB="9164">
                    <a:lnL>
                      <a:noFill/>
                    </a:lnL>
                    <a:lnR>
                      <a:noFill/>
                    </a:lnR>
                    <a:lnT>
                      <a:noFill/>
                    </a:lnT>
                    <a:lnB>
                      <a:noFill/>
                    </a:lnB>
                    <a:solidFill>
                      <a:schemeClr val="bg1">
                        <a:lumMod val="65000"/>
                        <a:lumOff val="35000"/>
                      </a:schemeClr>
                    </a:solidFill>
                  </a:tcPr>
                </a:tc>
                <a:tc>
                  <a:txBody>
                    <a:bodyPr/>
                    <a:lstStyle/>
                    <a:p>
                      <a:pPr algn="l" fontAlgn="t"/>
                      <a:r>
                        <a:rPr lang="en-US" sz="1800" b="1" u="none">
                          <a:solidFill>
                            <a:srgbClr val="0078D4"/>
                          </a:solidFill>
                          <a:effectLst/>
                        </a:rPr>
                        <a:t>Editions</a:t>
                      </a:r>
                    </a:p>
                  </a:txBody>
                  <a:tcPr marL="18328" marR="18328" marT="9164" marB="9164">
                    <a:lnL>
                      <a:noFill/>
                    </a:lnL>
                    <a:lnR>
                      <a:noFill/>
                    </a:lnR>
                    <a:lnT>
                      <a:noFill/>
                    </a:lnT>
                    <a:lnB>
                      <a:noFill/>
                    </a:lnB>
                    <a:solidFill>
                      <a:schemeClr val="bg1">
                        <a:lumMod val="65000"/>
                        <a:lumOff val="35000"/>
                      </a:schemeClr>
                    </a:solidFill>
                  </a:tcPr>
                </a:tc>
                <a:tc>
                  <a:txBody>
                    <a:bodyPr/>
                    <a:lstStyle/>
                    <a:p>
                      <a:pPr algn="l" fontAlgn="t"/>
                      <a:r>
                        <a:rPr lang="en-US" sz="1800" b="1">
                          <a:solidFill>
                            <a:srgbClr val="0078D4"/>
                          </a:solidFill>
                          <a:effectLst/>
                        </a:rPr>
                        <a:t>Servicing update requirement</a:t>
                      </a:r>
                    </a:p>
                  </a:txBody>
                  <a:tcPr marL="18328" marR="18328" marT="9164" marB="9164">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161207897"/>
                  </a:ext>
                </a:extLst>
              </a:tr>
              <a:tr h="513195">
                <a:tc>
                  <a:txBody>
                    <a:bodyPr/>
                    <a:lstStyle/>
                    <a:p>
                      <a:pPr algn="l" fontAlgn="t"/>
                      <a:r>
                        <a:rPr lang="en-US" sz="1800">
                          <a:solidFill>
                            <a:srgbClr val="0078D4"/>
                          </a:solidFill>
                          <a:effectLst/>
                        </a:rPr>
                        <a:t>SQL Server 2022 (16.x)</a:t>
                      </a:r>
                    </a:p>
                  </a:txBody>
                  <a:tcPr marL="18328" marR="18328" marT="9164" marB="9164">
                    <a:lnL>
                      <a:noFill/>
                    </a:lnL>
                    <a:lnR>
                      <a:noFill/>
                    </a:lnR>
                    <a:lnT>
                      <a:noFill/>
                    </a:lnT>
                    <a:lnB>
                      <a:noFill/>
                    </a:lnB>
                  </a:tcPr>
                </a:tc>
                <a:tc>
                  <a:txBody>
                    <a:bodyPr/>
                    <a:lstStyle/>
                    <a:p>
                      <a:pPr algn="l" fontAlgn="t"/>
                      <a:r>
                        <a:rPr lang="en-US" sz="1800" u="none">
                          <a:solidFill>
                            <a:srgbClr val="0078D4"/>
                          </a:solidFill>
                          <a:effectLst/>
                        </a:rPr>
                        <a:t>Supported: Enterprise, Developer, Standard</a:t>
                      </a:r>
                    </a:p>
                  </a:txBody>
                  <a:tcPr marL="18328" marR="18328" marT="9164" marB="9164">
                    <a:lnL>
                      <a:noFill/>
                    </a:lnL>
                    <a:lnR>
                      <a:noFill/>
                    </a:lnR>
                    <a:lnT>
                      <a:noFill/>
                    </a:lnT>
                    <a:lnB>
                      <a:noFill/>
                    </a:lnB>
                  </a:tcPr>
                </a:tc>
                <a:tc>
                  <a:txBody>
                    <a:bodyPr/>
                    <a:lstStyle/>
                    <a:p>
                      <a:pPr algn="l" fontAlgn="t"/>
                      <a:r>
                        <a:rPr lang="en-CA" sz="1800">
                          <a:solidFill>
                            <a:srgbClr val="0078D4"/>
                          </a:solidFill>
                          <a:effectLst/>
                        </a:rPr>
                        <a:t>RTM</a:t>
                      </a:r>
                      <a:endParaRPr lang="en-US" sz="1800">
                        <a:solidFill>
                          <a:srgbClr val="0078D4"/>
                        </a:solidFill>
                        <a:effectLst/>
                      </a:endParaRPr>
                    </a:p>
                  </a:txBody>
                  <a:tcPr marL="18328" marR="18328" marT="9164" marB="9164">
                    <a:lnL>
                      <a:noFill/>
                    </a:lnL>
                    <a:lnR>
                      <a:noFill/>
                    </a:lnR>
                    <a:lnT>
                      <a:noFill/>
                    </a:lnT>
                    <a:lnB>
                      <a:noFill/>
                    </a:lnB>
                  </a:tcPr>
                </a:tc>
                <a:extLst>
                  <a:ext uri="{0D108BD9-81ED-4DB2-BD59-A6C34878D82A}">
                    <a16:rowId xmlns:a16="http://schemas.microsoft.com/office/drawing/2014/main" val="2935795266"/>
                  </a:ext>
                </a:extLst>
              </a:tr>
              <a:tr h="293255">
                <a:tc>
                  <a:txBody>
                    <a:bodyPr/>
                    <a:lstStyle/>
                    <a:p>
                      <a:pPr algn="l" fontAlgn="t"/>
                      <a:r>
                        <a:rPr lang="en-US" sz="1800">
                          <a:solidFill>
                            <a:srgbClr val="0078D4"/>
                          </a:solidFill>
                          <a:effectLst/>
                        </a:rPr>
                        <a:t>SQL Server 2019 (15.x)</a:t>
                      </a:r>
                    </a:p>
                  </a:txBody>
                  <a:tcPr marL="18328" marR="18328" marT="9164" marB="9164">
                    <a:lnL>
                      <a:noFill/>
                    </a:lnL>
                    <a:lnR>
                      <a:noFill/>
                    </a:lnR>
                    <a:lnT>
                      <a:noFill/>
                    </a:lnT>
                    <a:lnB>
                      <a:noFill/>
                    </a:lnB>
                  </a:tcPr>
                </a:tc>
                <a:tc>
                  <a:txBody>
                    <a:bodyPr/>
                    <a:lstStyle/>
                    <a:p>
                      <a:pPr algn="just" fontAlgn="t"/>
                      <a:r>
                        <a:rPr lang="en-US" sz="1800" u="none">
                          <a:solidFill>
                            <a:srgbClr val="0078D4"/>
                          </a:solidFill>
                          <a:effectLst/>
                        </a:rPr>
                        <a:t>Supported: Enterprise, Developer, Standard</a:t>
                      </a:r>
                    </a:p>
                  </a:txBody>
                  <a:tcPr marL="18328" marR="18328" marT="9164" marB="9164">
                    <a:lnL>
                      <a:noFill/>
                    </a:lnL>
                    <a:lnR>
                      <a:noFill/>
                    </a:lnR>
                    <a:lnT>
                      <a:noFill/>
                    </a:lnT>
                    <a:lnB>
                      <a:noFill/>
                    </a:lnB>
                  </a:tcPr>
                </a:tc>
                <a:tc>
                  <a:txBody>
                    <a:bodyPr/>
                    <a:lstStyle/>
                    <a:p>
                      <a:pPr algn="l" fontAlgn="t"/>
                      <a:r>
                        <a:rPr lang="en-US" sz="1800">
                          <a:solidFill>
                            <a:srgbClr val="0078D4"/>
                          </a:solidFill>
                          <a:effectLst/>
                        </a:rPr>
                        <a:t>CU17</a:t>
                      </a:r>
                    </a:p>
                  </a:txBody>
                  <a:tcPr marL="18328" marR="18328" marT="9164" marB="9164">
                    <a:lnL>
                      <a:noFill/>
                    </a:lnL>
                    <a:lnR>
                      <a:noFill/>
                    </a:lnR>
                    <a:lnT>
                      <a:noFill/>
                    </a:lnT>
                    <a:lnB>
                      <a:noFill/>
                    </a:lnB>
                  </a:tcPr>
                </a:tc>
                <a:extLst>
                  <a:ext uri="{0D108BD9-81ED-4DB2-BD59-A6C34878D82A}">
                    <a16:rowId xmlns:a16="http://schemas.microsoft.com/office/drawing/2014/main" val="3963205173"/>
                  </a:ext>
                </a:extLst>
              </a:tr>
              <a:tr h="293255">
                <a:tc>
                  <a:txBody>
                    <a:bodyPr/>
                    <a:lstStyle/>
                    <a:p>
                      <a:pPr algn="l" fontAlgn="t"/>
                      <a:r>
                        <a:rPr lang="en-US" sz="1800">
                          <a:solidFill>
                            <a:srgbClr val="0078D4"/>
                          </a:solidFill>
                          <a:effectLst/>
                        </a:rPr>
                        <a:t>SQL Server 2017</a:t>
                      </a:r>
                    </a:p>
                  </a:txBody>
                  <a:tcPr marL="18328" marR="18328" marT="9164" marB="9164">
                    <a:lnL>
                      <a:noFill/>
                    </a:lnL>
                    <a:lnR>
                      <a:noFill/>
                    </a:lnR>
                    <a:lnT>
                      <a:noFill/>
                    </a:lnT>
                    <a:lnB>
                      <a:noFill/>
                    </a:lnB>
                  </a:tcPr>
                </a:tc>
                <a:tc>
                  <a:txBody>
                    <a:bodyPr/>
                    <a:lstStyle/>
                    <a:p>
                      <a:pPr algn="l" fontAlgn="t"/>
                      <a:r>
                        <a:rPr lang="en-US" sz="1800" u="none">
                          <a:solidFill>
                            <a:srgbClr val="0078D4"/>
                          </a:solidFill>
                          <a:effectLst/>
                        </a:rPr>
                        <a:t>Planned</a:t>
                      </a:r>
                    </a:p>
                  </a:txBody>
                  <a:tcPr marL="18328" marR="18328" marT="9164" marB="9164">
                    <a:lnL>
                      <a:noFill/>
                    </a:lnL>
                    <a:lnR>
                      <a:noFill/>
                    </a:lnR>
                    <a:lnT>
                      <a:noFill/>
                    </a:lnT>
                    <a:lnB>
                      <a:noFill/>
                    </a:lnB>
                  </a:tcPr>
                </a:tc>
                <a:tc>
                  <a:txBody>
                    <a:bodyPr/>
                    <a:lstStyle/>
                    <a:p>
                      <a:pPr algn="l" fontAlgn="t"/>
                      <a:endParaRPr lang="en-US" sz="1800">
                        <a:solidFill>
                          <a:srgbClr val="0078D4"/>
                        </a:solidFill>
                        <a:effectLst/>
                      </a:endParaRPr>
                    </a:p>
                  </a:txBody>
                  <a:tcPr marL="18328" marR="18328" marT="9164" marB="9164">
                    <a:lnL>
                      <a:noFill/>
                    </a:lnL>
                    <a:lnR>
                      <a:noFill/>
                    </a:lnR>
                    <a:lnT>
                      <a:noFill/>
                    </a:lnT>
                    <a:lnB>
                      <a:noFill/>
                    </a:lnB>
                  </a:tcPr>
                </a:tc>
                <a:extLst>
                  <a:ext uri="{0D108BD9-81ED-4DB2-BD59-A6C34878D82A}">
                    <a16:rowId xmlns:a16="http://schemas.microsoft.com/office/drawing/2014/main" val="3224477951"/>
                  </a:ext>
                </a:extLst>
              </a:tr>
              <a:tr h="568181">
                <a:tc>
                  <a:txBody>
                    <a:bodyPr/>
                    <a:lstStyle/>
                    <a:p>
                      <a:pPr algn="l" fontAlgn="t"/>
                      <a:r>
                        <a:rPr lang="en-US" sz="1800">
                          <a:solidFill>
                            <a:srgbClr val="0078D4"/>
                          </a:solidFill>
                          <a:effectLst/>
                        </a:rPr>
                        <a:t>SQL Server 2016 (13.x)</a:t>
                      </a:r>
                    </a:p>
                  </a:txBody>
                  <a:tcPr marL="18328" marR="18328" marT="9164" marB="9164">
                    <a:lnL>
                      <a:noFill/>
                    </a:lnL>
                    <a:lnR>
                      <a:noFill/>
                    </a:lnR>
                    <a:lnT>
                      <a:noFill/>
                    </a:lnT>
                    <a:lnB>
                      <a:noFill/>
                    </a:lnB>
                  </a:tcPr>
                </a:tc>
                <a:tc>
                  <a:txBody>
                    <a:bodyPr/>
                    <a:lstStyle/>
                    <a:p>
                      <a:pPr algn="l" fontAlgn="t"/>
                      <a:r>
                        <a:rPr lang="en-US" sz="1800" u="none">
                          <a:solidFill>
                            <a:srgbClr val="0078D4"/>
                          </a:solidFill>
                          <a:effectLst/>
                        </a:rPr>
                        <a:t>Supported: Enterprise, Developer, Standard</a:t>
                      </a:r>
                    </a:p>
                  </a:txBody>
                  <a:tcPr marL="18328" marR="18328" marT="9164" marB="9164">
                    <a:lnL>
                      <a:noFill/>
                    </a:lnL>
                    <a:lnR>
                      <a:noFill/>
                    </a:lnR>
                    <a:lnT>
                      <a:noFill/>
                    </a:lnT>
                    <a:lnB>
                      <a:noFill/>
                    </a:lnB>
                  </a:tcPr>
                </a:tc>
                <a:tc>
                  <a:txBody>
                    <a:bodyPr/>
                    <a:lstStyle/>
                    <a:p>
                      <a:pPr algn="l" fontAlgn="t"/>
                      <a:r>
                        <a:rPr lang="en-US" sz="1800">
                          <a:solidFill>
                            <a:srgbClr val="0078D4"/>
                          </a:solidFill>
                          <a:effectLst/>
                        </a:rPr>
                        <a:t>SP3 and Azure Connect Feature Pack</a:t>
                      </a:r>
                    </a:p>
                  </a:txBody>
                  <a:tcPr marL="18328" marR="18328" marT="9164" marB="9164">
                    <a:lnL>
                      <a:noFill/>
                    </a:lnL>
                    <a:lnR>
                      <a:noFill/>
                    </a:lnR>
                    <a:lnT>
                      <a:noFill/>
                    </a:lnT>
                    <a:lnB>
                      <a:noFill/>
                    </a:lnB>
                  </a:tcPr>
                </a:tc>
                <a:extLst>
                  <a:ext uri="{0D108BD9-81ED-4DB2-BD59-A6C34878D82A}">
                    <a16:rowId xmlns:a16="http://schemas.microsoft.com/office/drawing/2014/main" val="597861356"/>
                  </a:ext>
                </a:extLst>
              </a:tr>
            </a:tbl>
          </a:graphicData>
        </a:graphic>
      </p:graphicFrame>
      <p:sp>
        <p:nvSpPr>
          <p:cNvPr id="6" name="Text Placeholder 1">
            <a:extLst>
              <a:ext uri="{FF2B5EF4-FFF2-40B4-BE49-F238E27FC236}">
                <a16:creationId xmlns:a16="http://schemas.microsoft.com/office/drawing/2014/main" id="{0A610AAF-1527-FBBA-CDF2-9B39E8F22C59}"/>
              </a:ext>
            </a:extLst>
          </p:cNvPr>
          <p:cNvSpPr txBox="1">
            <a:spLocks/>
          </p:cNvSpPr>
          <p:nvPr/>
        </p:nvSpPr>
        <p:spPr>
          <a:xfrm>
            <a:off x="510534" y="3950006"/>
            <a:ext cx="10174961" cy="2306599"/>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78D4"/>
                </a:solidFill>
              </a:rPr>
              <a:t>Tooling available:</a:t>
            </a:r>
          </a:p>
          <a:p>
            <a:endParaRPr lang="en-US">
              <a:solidFill>
                <a:srgbClr val="0078D4"/>
              </a:solidFill>
            </a:endParaRPr>
          </a:p>
          <a:p>
            <a:pPr marL="285750" indent="-285750">
              <a:buFont typeface="Arial" panose="020B0604020202020204" pitchFamily="34" charset="0"/>
              <a:buChar char="•"/>
            </a:pPr>
            <a:r>
              <a:rPr lang="en-US">
                <a:solidFill>
                  <a:srgbClr val="0078D4"/>
                </a:solidFill>
              </a:rPr>
              <a:t>Automated setup with wizards in SSMS 18.12.1</a:t>
            </a:r>
          </a:p>
          <a:p>
            <a:pPr marL="285750" indent="-285750">
              <a:buFont typeface="Arial" panose="020B0604020202020204" pitchFamily="34" charset="0"/>
              <a:buChar char="•"/>
            </a:pPr>
            <a:r>
              <a:rPr lang="en-US">
                <a:solidFill>
                  <a:srgbClr val="0078D4"/>
                </a:solidFill>
              </a:rPr>
              <a:t>Scripts with </a:t>
            </a:r>
            <a:r>
              <a:rPr lang="en-US" err="1">
                <a:solidFill>
                  <a:srgbClr val="0078D4"/>
                </a:solidFill>
              </a:rPr>
              <a:t>Az.SQL</a:t>
            </a:r>
            <a:r>
              <a:rPr lang="en-US">
                <a:solidFill>
                  <a:srgbClr val="0078D4"/>
                </a:solidFill>
              </a:rPr>
              <a:t> 3.9.0</a:t>
            </a:r>
          </a:p>
          <a:p>
            <a:pPr marL="285750" indent="-285750">
              <a:buFont typeface="Arial" panose="020B0604020202020204" pitchFamily="34" charset="0"/>
              <a:buChar char="•"/>
            </a:pPr>
            <a:endParaRPr lang="en-US">
              <a:solidFill>
                <a:srgbClr val="0078D4"/>
              </a:solidFill>
            </a:endParaRPr>
          </a:p>
          <a:p>
            <a:r>
              <a:rPr lang="en-US">
                <a:solidFill>
                  <a:srgbClr val="0078D4"/>
                </a:solidFill>
              </a:rPr>
              <a:t>Fully automated migration scripts using SQL PowerShell:</a:t>
            </a:r>
          </a:p>
          <a:p>
            <a:pPr marL="285750" indent="-285750">
              <a:buFont typeface="Arial" panose="020B0604020202020204" pitchFamily="34" charset="0"/>
              <a:buChar char="•"/>
            </a:pPr>
            <a:r>
              <a:rPr lang="en-US">
                <a:solidFill>
                  <a:srgbClr val="0078D4"/>
                </a:solidFill>
                <a:hlinkClick r:id="rId3">
                  <a:extLst>
                    <a:ext uri="{A12FA001-AC4F-418D-AE19-62706E023703}">
                      <ahyp:hlinkClr xmlns:ahyp="http://schemas.microsoft.com/office/drawing/2018/hyperlinkcolor" val="tx"/>
                    </a:ext>
                  </a:extLst>
                </a:hlinkClick>
              </a:rPr>
              <a:t>https://github.com/microsoft/Azure-Managed-Instance-Link/tree/main/cmdlets</a:t>
            </a:r>
            <a:endParaRPr lang="en-US">
              <a:solidFill>
                <a:srgbClr val="0078D4"/>
              </a:solidFill>
            </a:endParaRPr>
          </a:p>
        </p:txBody>
      </p:sp>
    </p:spTree>
    <p:extLst>
      <p:ext uri="{BB962C8B-B14F-4D97-AF65-F5344CB8AC3E}">
        <p14:creationId xmlns:p14="http://schemas.microsoft.com/office/powerpoint/2010/main" val="1112063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MI Link: advanced scenarios</a:t>
            </a:r>
          </a:p>
        </p:txBody>
      </p:sp>
      <p:grpSp>
        <p:nvGrpSpPr>
          <p:cNvPr id="3" name="Group 2">
            <a:extLst>
              <a:ext uri="{FF2B5EF4-FFF2-40B4-BE49-F238E27FC236}">
                <a16:creationId xmlns:a16="http://schemas.microsoft.com/office/drawing/2014/main" id="{D5D3A2CB-D2C1-00E0-5434-6784379F9E4D}"/>
              </a:ext>
            </a:extLst>
          </p:cNvPr>
          <p:cNvGrpSpPr/>
          <p:nvPr/>
        </p:nvGrpSpPr>
        <p:grpSpPr>
          <a:xfrm>
            <a:off x="1393385" y="1633723"/>
            <a:ext cx="4280274" cy="2172509"/>
            <a:chOff x="121680" y="232181"/>
            <a:chExt cx="3466509" cy="2183202"/>
          </a:xfrm>
        </p:grpSpPr>
        <p:sp>
          <p:nvSpPr>
            <p:cNvPr id="4" name="Rectangle 3">
              <a:extLst>
                <a:ext uri="{FF2B5EF4-FFF2-40B4-BE49-F238E27FC236}">
                  <a16:creationId xmlns:a16="http://schemas.microsoft.com/office/drawing/2014/main" id="{0C8E2420-1EC2-FA0B-03E6-5366731EF9B8}"/>
                </a:ext>
              </a:extLst>
            </p:cNvPr>
            <p:cNvSpPr/>
            <p:nvPr/>
          </p:nvSpPr>
          <p:spPr>
            <a:xfrm>
              <a:off x="121680" y="232181"/>
              <a:ext cx="3466509" cy="2183202"/>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a:lstStyle/>
            <a:p>
              <a:endParaRPr lang="en-US"/>
            </a:p>
          </p:txBody>
        </p:sp>
        <p:sp>
          <p:nvSpPr>
            <p:cNvPr id="7" name="TextBox 6">
              <a:extLst>
                <a:ext uri="{FF2B5EF4-FFF2-40B4-BE49-F238E27FC236}">
                  <a16:creationId xmlns:a16="http://schemas.microsoft.com/office/drawing/2014/main" id="{841DA42F-0E22-14EB-06DD-37032EAAAE8B}"/>
                </a:ext>
              </a:extLst>
            </p:cNvPr>
            <p:cNvSpPr txBox="1"/>
            <p:nvPr/>
          </p:nvSpPr>
          <p:spPr>
            <a:xfrm>
              <a:off x="121680" y="232181"/>
              <a:ext cx="3466509" cy="2183202"/>
            </a:xfrm>
            <a:prstGeom prst="rect">
              <a:avLst/>
            </a:prstGeom>
            <a:solidFill>
              <a:schemeClr val="tx2"/>
            </a:solidFill>
            <a:ln>
              <a:noFill/>
            </a:ln>
            <a:effectLst/>
          </p:spPr>
          <p:txBody>
            <a:bodyPr spcFirstLastPara="0" vert="horz" wrap="square" lIns="68580" tIns="68580" rIns="68580" bIns="68580" numCol="1" spcCol="1270" anchor="t" anchorCtr="0">
              <a:noAutofit/>
            </a:bodyPr>
            <a:lstStyle/>
            <a:p>
              <a:pPr marL="0" marR="0" lvl="0" indent="0" algn="l" defTabSz="8001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sysClr val="window" lastClr="FFFFFF"/>
                  </a:solidFill>
                  <a:effectLst/>
                  <a:uLnTx/>
                  <a:uFillTx/>
                  <a:latin typeface="Calibri" panose="020F0502020204030204"/>
                  <a:ea typeface="+mn-ea"/>
                  <a:cs typeface="+mn-cs"/>
                </a:rPr>
                <a:t>Disaster recovery in Azure (SQL MI)</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Continuous replication </a:t>
              </a: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to/from on-premises, or other cloud </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Performing failover to MI,  but also </a:t>
              </a: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failing back </a:t>
              </a: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if/when needed.</a:t>
              </a:r>
            </a:p>
            <a:p>
              <a:pPr marL="114300" marR="0" lvl="1" indent="-114300" algn="l" defTabSz="62230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a typeface="+mn-ea"/>
                <a:cs typeface="+mn-cs"/>
              </a:endParaRPr>
            </a:p>
            <a:p>
              <a:pPr marL="114300" marR="0" lvl="1" indent="-114300" algn="l" defTabSz="62230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A5BEC80C-D5A5-398F-7BB6-62E8320509FF}"/>
              </a:ext>
            </a:extLst>
          </p:cNvPr>
          <p:cNvGrpSpPr/>
          <p:nvPr/>
        </p:nvGrpSpPr>
        <p:grpSpPr>
          <a:xfrm>
            <a:off x="6454386" y="1644415"/>
            <a:ext cx="4280274" cy="2172509"/>
            <a:chOff x="3911924" y="242874"/>
            <a:chExt cx="3373792" cy="2161816"/>
          </a:xfrm>
        </p:grpSpPr>
        <p:sp>
          <p:nvSpPr>
            <p:cNvPr id="9" name="Rectangle 8">
              <a:extLst>
                <a:ext uri="{FF2B5EF4-FFF2-40B4-BE49-F238E27FC236}">
                  <a16:creationId xmlns:a16="http://schemas.microsoft.com/office/drawing/2014/main" id="{26F252D5-722A-134F-F22E-B503D3927DE2}"/>
                </a:ext>
              </a:extLst>
            </p:cNvPr>
            <p:cNvSpPr/>
            <p:nvPr/>
          </p:nvSpPr>
          <p:spPr>
            <a:xfrm>
              <a:off x="3911924" y="242874"/>
              <a:ext cx="3373792" cy="2161816"/>
            </a:xfrm>
            <a:prstGeom prst="rect">
              <a:avLst/>
            </a:prstGeom>
            <a:solidFill>
              <a:srgbClr val="5B9BD5">
                <a:hueOff val="-1351709"/>
                <a:satOff val="-3484"/>
                <a:lumOff val="-2353"/>
                <a:alphaOff val="0"/>
              </a:srgbClr>
            </a:solidFill>
            <a:ln w="12700" cap="flat" cmpd="sng" algn="ctr">
              <a:solidFill>
                <a:sysClr val="window" lastClr="FFFFFF">
                  <a:hueOff val="0"/>
                  <a:satOff val="0"/>
                  <a:lumOff val="0"/>
                  <a:alphaOff val="0"/>
                </a:sysClr>
              </a:solidFill>
              <a:prstDash val="solid"/>
              <a:miter lim="800000"/>
            </a:ln>
            <a:effectLst/>
          </p:spPr>
          <p:txBody>
            <a:bodyPr/>
            <a:lstStyle/>
            <a:p>
              <a:endParaRPr lang="en-US"/>
            </a:p>
          </p:txBody>
        </p:sp>
        <p:sp>
          <p:nvSpPr>
            <p:cNvPr id="10" name="TextBox 9">
              <a:extLst>
                <a:ext uri="{FF2B5EF4-FFF2-40B4-BE49-F238E27FC236}">
                  <a16:creationId xmlns:a16="http://schemas.microsoft.com/office/drawing/2014/main" id="{7BD2499C-9C29-E910-B0D3-729581BA36D1}"/>
                </a:ext>
              </a:extLst>
            </p:cNvPr>
            <p:cNvSpPr txBox="1"/>
            <p:nvPr/>
          </p:nvSpPr>
          <p:spPr>
            <a:xfrm>
              <a:off x="3911924" y="242874"/>
              <a:ext cx="3373792" cy="2161816"/>
            </a:xfrm>
            <a:prstGeom prst="rect">
              <a:avLst/>
            </a:prstGeom>
            <a:solidFill>
              <a:srgbClr val="8661C5"/>
            </a:solidFill>
            <a:ln>
              <a:noFill/>
            </a:ln>
            <a:effectLst/>
          </p:spPr>
          <p:txBody>
            <a:bodyPr spcFirstLastPara="0" vert="horz" wrap="square" lIns="68580" tIns="68580" rIns="68580" bIns="68580" numCol="1" spcCol="1270" anchor="t" anchorCtr="0">
              <a:noAutofit/>
            </a:bodyPr>
            <a:lstStyle/>
            <a:p>
              <a:pPr marL="0" marR="0" lvl="0" indent="0" algn="l" defTabSz="8001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sysClr val="window" lastClr="FFFFFF"/>
                  </a:solidFill>
                  <a:effectLst/>
                  <a:uLnTx/>
                  <a:uFillTx/>
                  <a:latin typeface="Calibri" panose="020F0502020204030204"/>
                  <a:ea typeface="+mn-ea"/>
                  <a:cs typeface="+mn-cs"/>
                </a:rPr>
                <a:t>Migrations with return ticket</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Migrate faster, knowing that you can </a:t>
              </a: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go back with minimal downtime, days or weeks after migration.</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Perform </a:t>
              </a: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live rehearsals </a:t>
              </a: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on MI during off-peak hours (e.g. weekend), and then go back to finish preparations for the “grand opening”.</a:t>
              </a:r>
            </a:p>
            <a:p>
              <a:pPr marL="0" marR="0" lvl="1" algn="l" defTabSz="622300" eaLnBrk="1" fontAlgn="auto" latinLnBrk="0" hangingPunct="1">
                <a:lnSpc>
                  <a:spcPct val="90000"/>
                </a:lnSpc>
                <a:spcBef>
                  <a:spcPct val="0"/>
                </a:spcBef>
                <a:spcAft>
                  <a:spcPct val="15000"/>
                </a:spcAft>
                <a:buClrTx/>
                <a:buSzTx/>
                <a:tabLst/>
                <a:defRPr/>
              </a:pPr>
              <a:r>
                <a:rPr kumimoji="0" lang="en-US" sz="1400" b="1" i="0" u="none" strike="noStrike" kern="1200" cap="none" spc="0" normalizeH="0" baseline="0" noProof="0">
                  <a:ln>
                    <a:noFill/>
                  </a:ln>
                  <a:solidFill>
                    <a:sysClr val="window" lastClr="FFFFFF"/>
                  </a:solidFill>
                  <a:effectLst/>
                  <a:uLnTx/>
                  <a:uFillTx/>
                  <a:latin typeface="Calibri" panose="020F0502020204030204"/>
                  <a:ea typeface="+mn-ea"/>
                  <a:cs typeface="+mn-cs"/>
                </a:rPr>
                <a:t> </a:t>
              </a:r>
            </a:p>
          </p:txBody>
        </p:sp>
      </p:grpSp>
      <p:grpSp>
        <p:nvGrpSpPr>
          <p:cNvPr id="11" name="Group 10">
            <a:extLst>
              <a:ext uri="{FF2B5EF4-FFF2-40B4-BE49-F238E27FC236}">
                <a16:creationId xmlns:a16="http://schemas.microsoft.com/office/drawing/2014/main" id="{177B7B3F-C3ED-028B-3B4B-6FC14411C24B}"/>
              </a:ext>
            </a:extLst>
          </p:cNvPr>
          <p:cNvGrpSpPr/>
          <p:nvPr/>
        </p:nvGrpSpPr>
        <p:grpSpPr>
          <a:xfrm>
            <a:off x="1393385" y="4171729"/>
            <a:ext cx="4280273" cy="2172509"/>
            <a:chOff x="77264" y="2741206"/>
            <a:chExt cx="3432582" cy="2128019"/>
          </a:xfrm>
        </p:grpSpPr>
        <p:sp>
          <p:nvSpPr>
            <p:cNvPr id="12" name="Rectangle 11">
              <a:extLst>
                <a:ext uri="{FF2B5EF4-FFF2-40B4-BE49-F238E27FC236}">
                  <a16:creationId xmlns:a16="http://schemas.microsoft.com/office/drawing/2014/main" id="{C658389C-F70F-429A-AF7F-210B9EBB13E3}"/>
                </a:ext>
              </a:extLst>
            </p:cNvPr>
            <p:cNvSpPr/>
            <p:nvPr/>
          </p:nvSpPr>
          <p:spPr>
            <a:xfrm>
              <a:off x="77264" y="2741206"/>
              <a:ext cx="3432582" cy="2128019"/>
            </a:xfrm>
            <a:prstGeom prst="rect">
              <a:avLst/>
            </a:prstGeom>
            <a:solidFill>
              <a:srgbClr val="5B9BD5">
                <a:hueOff val="-5406834"/>
                <a:satOff val="-13935"/>
                <a:lumOff val="-9412"/>
                <a:alphaOff val="0"/>
              </a:srgbClr>
            </a:solidFill>
            <a:ln w="12700" cap="flat" cmpd="sng" algn="ctr">
              <a:solidFill>
                <a:sysClr val="window" lastClr="FFFFFF">
                  <a:hueOff val="0"/>
                  <a:satOff val="0"/>
                  <a:lumOff val="0"/>
                  <a:alphaOff val="0"/>
                </a:sysClr>
              </a:solidFill>
              <a:prstDash val="solid"/>
              <a:miter lim="800000"/>
            </a:ln>
            <a:effectLst/>
          </p:spPr>
          <p:txBody>
            <a:bodyPr/>
            <a:lstStyle/>
            <a:p>
              <a:endParaRPr lang="en-US"/>
            </a:p>
          </p:txBody>
        </p:sp>
        <p:sp>
          <p:nvSpPr>
            <p:cNvPr id="13" name="TextBox 12">
              <a:extLst>
                <a:ext uri="{FF2B5EF4-FFF2-40B4-BE49-F238E27FC236}">
                  <a16:creationId xmlns:a16="http://schemas.microsoft.com/office/drawing/2014/main" id="{F1FB7803-6FD0-469F-4571-CDF576A613FF}"/>
                </a:ext>
              </a:extLst>
            </p:cNvPr>
            <p:cNvSpPr txBox="1"/>
            <p:nvPr/>
          </p:nvSpPr>
          <p:spPr>
            <a:xfrm>
              <a:off x="77264" y="2741206"/>
              <a:ext cx="3432582" cy="2128019"/>
            </a:xfrm>
            <a:prstGeom prst="rect">
              <a:avLst/>
            </a:prstGeom>
            <a:solidFill>
              <a:srgbClr val="C03BC4"/>
            </a:solidFill>
            <a:ln>
              <a:noFill/>
            </a:ln>
            <a:effectLst/>
          </p:spPr>
          <p:txBody>
            <a:bodyPr spcFirstLastPara="0" vert="horz" wrap="square" lIns="68580" tIns="68580" rIns="68580" bIns="68580" numCol="1" spcCol="1270" anchor="t" anchorCtr="0">
              <a:noAutofit/>
            </a:bodyPr>
            <a:lstStyle/>
            <a:p>
              <a:pPr marL="0" marR="0" lvl="0" indent="0" algn="l" defTabSz="8001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sysClr val="window" lastClr="FFFFFF"/>
                  </a:solidFill>
                  <a:effectLst/>
                  <a:uLnTx/>
                  <a:uFillTx/>
                  <a:latin typeface="Calibri" panose="020F0502020204030204"/>
                  <a:ea typeface="+mn-ea"/>
                  <a:cs typeface="+mn-cs"/>
                </a:rPr>
                <a:t>Hybrid and multi-cloud mobility</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mn-cs"/>
                </a:rPr>
                <a:t>On-demand online</a:t>
              </a: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 replication</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Regulatory requirements introducing obligation of testing cloud exit plans to validate cloud exit strategy</a:t>
              </a:r>
              <a:endParaRPr lang="en-US" sz="1600">
                <a:solidFill>
                  <a:prstClr val="white"/>
                </a:solidFill>
                <a:latin typeface="Calibri" panose="020F0502020204030204"/>
              </a:endParaRPr>
            </a:p>
            <a:p>
              <a:pPr marL="114300" marR="0" lvl="1" indent="-114300" algn="l" defTabSz="622300" eaLnBrk="1" fontAlgn="auto" latinLnBrk="0" hangingPunct="1">
                <a:lnSpc>
                  <a:spcPct val="90000"/>
                </a:lnSpc>
                <a:spcBef>
                  <a:spcPct val="0"/>
                </a:spcBef>
                <a:spcAft>
                  <a:spcPct val="15000"/>
                </a:spcAft>
                <a:buClrTx/>
                <a:buSzTx/>
                <a:buFontTx/>
                <a:buChar char="•"/>
                <a:tabLst/>
                <a:defRPr/>
              </a:pPr>
              <a:r>
                <a:rPr lang="en-US" sz="1600">
                  <a:solidFill>
                    <a:prstClr val="white"/>
                  </a:solidFill>
                  <a:latin typeface="Calibri" panose="020F0502020204030204"/>
                </a:rPr>
                <a:t>Avoiding vendor lock-in</a:t>
              </a:r>
              <a:endParaRPr lang="en-US" sz="1600">
                <a:solidFill>
                  <a:sysClr val="window" lastClr="FFFFFF"/>
                </a:solidFill>
                <a:latin typeface="Calibri" panose="020F0502020204030204"/>
              </a:endParaRPr>
            </a:p>
            <a:p>
              <a:pPr marL="114300" marR="0" lvl="1" indent="-114300" algn="l" defTabSz="622300" eaLnBrk="1" fontAlgn="auto" latinLnBrk="0" hangingPunct="1">
                <a:lnSpc>
                  <a:spcPct val="90000"/>
                </a:lnSpc>
                <a:spcBef>
                  <a:spcPct val="0"/>
                </a:spcBef>
                <a:spcAft>
                  <a:spcPct val="15000"/>
                </a:spcAft>
                <a:buClrTx/>
                <a:buSzTx/>
                <a:buFontTx/>
                <a:buChar char="•"/>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E67A5DCF-4E3F-AF9F-B0FC-5488CC78821A}"/>
              </a:ext>
            </a:extLst>
          </p:cNvPr>
          <p:cNvGrpSpPr/>
          <p:nvPr/>
        </p:nvGrpSpPr>
        <p:grpSpPr>
          <a:xfrm>
            <a:off x="6454386" y="4171729"/>
            <a:ext cx="4280273" cy="2172509"/>
            <a:chOff x="7567591" y="240973"/>
            <a:chExt cx="3476189" cy="2169411"/>
          </a:xfrm>
        </p:grpSpPr>
        <p:sp>
          <p:nvSpPr>
            <p:cNvPr id="15" name="Rectangle 14">
              <a:extLst>
                <a:ext uri="{FF2B5EF4-FFF2-40B4-BE49-F238E27FC236}">
                  <a16:creationId xmlns:a16="http://schemas.microsoft.com/office/drawing/2014/main" id="{49EE46BE-E210-7F37-04D5-4A50A5D004AD}"/>
                </a:ext>
              </a:extLst>
            </p:cNvPr>
            <p:cNvSpPr/>
            <p:nvPr/>
          </p:nvSpPr>
          <p:spPr>
            <a:xfrm>
              <a:off x="7567591" y="240973"/>
              <a:ext cx="3476189" cy="2169411"/>
            </a:xfrm>
            <a:prstGeom prst="rect">
              <a:avLst/>
            </a:prstGeom>
            <a:solidFill>
              <a:srgbClr val="5B9BD5">
                <a:hueOff val="-4055126"/>
                <a:satOff val="-10451"/>
                <a:lumOff val="-7059"/>
                <a:alphaOff val="0"/>
              </a:srgbClr>
            </a:solidFill>
            <a:ln w="12700" cap="flat" cmpd="sng" algn="ctr">
              <a:solidFill>
                <a:sysClr val="window" lastClr="FFFFFF">
                  <a:hueOff val="0"/>
                  <a:satOff val="0"/>
                  <a:lumOff val="0"/>
                  <a:alphaOff val="0"/>
                </a:sysClr>
              </a:solidFill>
              <a:prstDash val="solid"/>
              <a:miter lim="800000"/>
            </a:ln>
            <a:effectLst/>
          </p:spPr>
          <p:txBody>
            <a:bodyPr/>
            <a:lstStyle/>
            <a:p>
              <a:endParaRPr lang="en-US"/>
            </a:p>
          </p:txBody>
        </p:sp>
        <p:sp>
          <p:nvSpPr>
            <p:cNvPr id="16" name="TextBox 15">
              <a:extLst>
                <a:ext uri="{FF2B5EF4-FFF2-40B4-BE49-F238E27FC236}">
                  <a16:creationId xmlns:a16="http://schemas.microsoft.com/office/drawing/2014/main" id="{75B53211-34FC-E0E9-F330-B2385A404118}"/>
                </a:ext>
              </a:extLst>
            </p:cNvPr>
            <p:cNvSpPr txBox="1"/>
            <p:nvPr/>
          </p:nvSpPr>
          <p:spPr>
            <a:xfrm>
              <a:off x="7567591" y="240973"/>
              <a:ext cx="3476189" cy="2169411"/>
            </a:xfrm>
            <a:prstGeom prst="rect">
              <a:avLst/>
            </a:prstGeom>
            <a:solidFill>
              <a:srgbClr val="702573"/>
            </a:solidFill>
            <a:ln>
              <a:noFill/>
            </a:ln>
            <a:effectLst/>
          </p:spPr>
          <p:txBody>
            <a:bodyPr spcFirstLastPara="0" vert="horz" wrap="square" lIns="68580" tIns="68580" rIns="68580" bIns="68580" numCol="1" spcCol="1270" anchor="t" anchorCtr="0">
              <a:noAutofit/>
            </a:bodyPr>
            <a:lstStyle/>
            <a:p>
              <a:pPr marL="0" marR="0" lvl="0" indent="0" algn="l" defTabSz="8001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sysClr val="window" lastClr="FFFFFF"/>
                  </a:solidFill>
                  <a:effectLst/>
                  <a:uLnTx/>
                  <a:uFillTx/>
                  <a:latin typeface="Calibri" panose="020F0502020204030204"/>
                  <a:ea typeface="+mn-ea"/>
                  <a:cs typeface="+mn-cs"/>
                </a:rPr>
                <a:t>Leveraging cloud elasticity during peak season – bursting in Azure</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Seasonal </a:t>
              </a:r>
              <a:r>
                <a:rPr lang="en-US" sz="1600" b="1">
                  <a:solidFill>
                    <a:sysClr val="window" lastClr="FFFFFF"/>
                  </a:solidFill>
                  <a:latin typeface="Calibri" panose="020F0502020204030204"/>
                </a:rPr>
                <a:t>online </a:t>
              </a: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migration to/from Azure to protect CAPEX investments. </a:t>
              </a:r>
              <a:r>
                <a:rPr kumimoji="0" lang="en-US" sz="1600" i="0" u="none" strike="noStrike" kern="1200" cap="none" spc="0" normalizeH="0" baseline="0" noProof="0">
                  <a:ln>
                    <a:noFill/>
                  </a:ln>
                  <a:solidFill>
                    <a:sysClr val="window" lastClr="FFFFFF"/>
                  </a:solidFill>
                  <a:effectLst/>
                  <a:uLnTx/>
                  <a:uFillTx/>
                  <a:latin typeface="Calibri" panose="020F0502020204030204"/>
                  <a:ea typeface="+mn-ea"/>
                  <a:cs typeface="+mn-cs"/>
                </a:rPr>
                <a:t>Spend</a:t>
              </a:r>
              <a:r>
                <a:rPr lang="en-US" sz="1600">
                  <a:solidFill>
                    <a:sysClr val="window" lastClr="FFFFFF"/>
                  </a:solidFill>
                  <a:latin typeface="Calibri" panose="020F0502020204030204"/>
                </a:rPr>
                <a:t> on </a:t>
              </a:r>
              <a:r>
                <a:rPr kumimoji="0" lang="en-US" sz="1600" i="0" u="none" strike="noStrike" kern="1200" cap="none" spc="0" normalizeH="0" baseline="0" noProof="0">
                  <a:ln>
                    <a:noFill/>
                  </a:ln>
                  <a:solidFill>
                    <a:sysClr val="window" lastClr="FFFFFF"/>
                  </a:solidFill>
                  <a:effectLst/>
                  <a:uLnTx/>
                  <a:uFillTx/>
                  <a:latin typeface="Calibri" panose="020F0502020204030204"/>
                  <a:ea typeface="+mn-ea"/>
                  <a:cs typeface="+mn-cs"/>
                </a:rPr>
                <a:t>OPEX only when necessary, during the peak season.</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Customer example: moving game titles to and from SQL MI based on the current </a:t>
              </a: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load and cost analysis</a:t>
              </a:r>
            </a:p>
          </p:txBody>
        </p:sp>
      </p:grpSp>
    </p:spTree>
    <p:extLst>
      <p:ext uri="{BB962C8B-B14F-4D97-AF65-F5344CB8AC3E}">
        <p14:creationId xmlns:p14="http://schemas.microsoft.com/office/powerpoint/2010/main" val="2385869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36E032-2626-3628-E22D-7EAAB5CC77E5}"/>
              </a:ext>
            </a:extLst>
          </p:cNvPr>
          <p:cNvSpPr/>
          <p:nvPr/>
        </p:nvSpPr>
        <p:spPr bwMode="auto">
          <a:xfrm>
            <a:off x="584200" y="1435100"/>
            <a:ext cx="11025206" cy="4833938"/>
          </a:xfrm>
          <a:prstGeom prst="rect">
            <a:avLst/>
          </a:prstGeom>
          <a:gradFill>
            <a:gsLst>
              <a:gs pos="2917">
                <a:srgbClr val="0078D4"/>
              </a:gs>
              <a:gs pos="100000">
                <a:srgbClr val="F4364C"/>
              </a:gs>
              <a:gs pos="56000">
                <a:srgbClr val="8661C5"/>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33F59F80-55BA-DDF3-1306-7DEC814DA8F2}"/>
              </a:ext>
            </a:extLst>
          </p:cNvPr>
          <p:cNvSpPr>
            <a:spLocks noGrp="1"/>
          </p:cNvSpPr>
          <p:nvPr>
            <p:ph type="title"/>
          </p:nvPr>
        </p:nvSpPr>
        <p:spPr>
          <a:xfrm>
            <a:off x="935322" y="451722"/>
            <a:ext cx="2983605" cy="553998"/>
          </a:xfrm>
        </p:spPr>
        <p:txBody>
          <a:bodyPr/>
          <a:lstStyle/>
          <a:p>
            <a:r>
              <a:rPr lang="en-US">
                <a:solidFill>
                  <a:srgbClr val="0078D4"/>
                </a:solidFill>
                <a:latin typeface="Segoe UI Semilight" panose="020B0402040204020203" pitchFamily="34" charset="0"/>
                <a:cs typeface="Segoe UI Semilight" panose="020B0402040204020203" pitchFamily="34" charset="0"/>
              </a:rPr>
              <a:t>How it started</a:t>
            </a:r>
          </a:p>
        </p:txBody>
      </p:sp>
      <p:sp>
        <p:nvSpPr>
          <p:cNvPr id="8" name="Title 4">
            <a:extLst>
              <a:ext uri="{FF2B5EF4-FFF2-40B4-BE49-F238E27FC236}">
                <a16:creationId xmlns:a16="http://schemas.microsoft.com/office/drawing/2014/main" id="{0E25D799-6CC4-3C68-48F5-75F5E236869D}"/>
              </a:ext>
            </a:extLst>
          </p:cNvPr>
          <p:cNvSpPr txBox="1">
            <a:spLocks/>
          </p:cNvSpPr>
          <p:nvPr/>
        </p:nvSpPr>
        <p:spPr>
          <a:xfrm>
            <a:off x="6747163" y="451722"/>
            <a:ext cx="28265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solidFill>
                  <a:srgbClr val="8661C5"/>
                </a:solidFill>
                <a:latin typeface="Segoe UI Semilight" panose="020B0402040204020203" pitchFamily="34" charset="0"/>
                <a:cs typeface="Segoe UI Semilight" panose="020B0402040204020203" pitchFamily="34" charset="0"/>
              </a:rPr>
              <a:t>How it’s going</a:t>
            </a:r>
          </a:p>
        </p:txBody>
      </p:sp>
      <p:sp>
        <p:nvSpPr>
          <p:cNvPr id="9" name="Content Placeholder 5">
            <a:extLst>
              <a:ext uri="{FF2B5EF4-FFF2-40B4-BE49-F238E27FC236}">
                <a16:creationId xmlns:a16="http://schemas.microsoft.com/office/drawing/2014/main" id="{553CC8FE-C618-4391-C464-C954AA429FC0}"/>
              </a:ext>
            </a:extLst>
          </p:cNvPr>
          <p:cNvSpPr txBox="1">
            <a:spLocks/>
          </p:cNvSpPr>
          <p:nvPr/>
        </p:nvSpPr>
        <p:spPr>
          <a:xfrm>
            <a:off x="967500" y="3298071"/>
            <a:ext cx="4509517"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Oct 1st, 2018</a:t>
            </a:r>
            <a:br>
              <a:rPr lang="en-US" sz="3600" spc="-50">
                <a:ln w="3175">
                  <a:noFill/>
                </a:ln>
                <a:solidFill>
                  <a:schemeClr val="bg1"/>
                </a:solidFill>
                <a:latin typeface="+mj-lt"/>
              </a:rPr>
            </a:br>
            <a:r>
              <a:rPr lang="en-US" sz="3600" spc="-50">
                <a:ln w="3175">
                  <a:noFill/>
                </a:ln>
                <a:solidFill>
                  <a:schemeClr val="bg1"/>
                </a:solidFill>
                <a:latin typeface="+mj-lt"/>
              </a:rPr>
              <a:t>General Purpose GA </a:t>
            </a:r>
          </a:p>
        </p:txBody>
      </p:sp>
      <p:sp>
        <p:nvSpPr>
          <p:cNvPr id="12" name="Content Placeholder 5">
            <a:extLst>
              <a:ext uri="{FF2B5EF4-FFF2-40B4-BE49-F238E27FC236}">
                <a16:creationId xmlns:a16="http://schemas.microsoft.com/office/drawing/2014/main" id="{7C448233-0511-8EAB-D4FD-2262ADFB13D5}"/>
              </a:ext>
            </a:extLst>
          </p:cNvPr>
          <p:cNvSpPr txBox="1">
            <a:spLocks/>
          </p:cNvSpPr>
          <p:nvPr/>
        </p:nvSpPr>
        <p:spPr>
          <a:xfrm>
            <a:off x="6859915" y="3298071"/>
            <a:ext cx="4515781"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Year 2023</a:t>
            </a:r>
          </a:p>
          <a:p>
            <a:pPr marL="0" indent="0">
              <a:spcBef>
                <a:spcPct val="0"/>
              </a:spcBef>
              <a:buFont typeface="Wingdings" panose="05000000000000000000" pitchFamily="2" charset="2"/>
              <a:buNone/>
            </a:pPr>
            <a:r>
              <a:rPr lang="en-US" sz="3600" spc="-50">
                <a:ln w="3175">
                  <a:noFill/>
                </a:ln>
                <a:solidFill>
                  <a:schemeClr val="bg1"/>
                </a:solidFill>
                <a:latin typeface="+mj-lt"/>
              </a:rPr>
              <a:t>30+ product updates</a:t>
            </a:r>
          </a:p>
        </p:txBody>
      </p:sp>
      <p:sp>
        <p:nvSpPr>
          <p:cNvPr id="17" name="Rectangle 16">
            <a:extLst>
              <a:ext uri="{FF2B5EF4-FFF2-40B4-BE49-F238E27FC236}">
                <a16:creationId xmlns:a16="http://schemas.microsoft.com/office/drawing/2014/main" id="{C33DF3BE-A283-613E-5FD5-DF2B3B3AC7A0}"/>
              </a:ext>
            </a:extLst>
          </p:cNvPr>
          <p:cNvSpPr/>
          <p:nvPr/>
        </p:nvSpPr>
        <p:spPr bwMode="auto">
          <a:xfrm>
            <a:off x="5777696" y="1435100"/>
            <a:ext cx="636608"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aphicFrame>
        <p:nvGraphicFramePr>
          <p:cNvPr id="7" name="Chart 6">
            <a:extLst>
              <a:ext uri="{FF2B5EF4-FFF2-40B4-BE49-F238E27FC236}">
                <a16:creationId xmlns:a16="http://schemas.microsoft.com/office/drawing/2014/main" id="{A71CDB11-23B3-2C67-746B-4547BEEB4677}"/>
              </a:ext>
            </a:extLst>
          </p:cNvPr>
          <p:cNvGraphicFramePr>
            <a:graphicFrameLocks/>
          </p:cNvGraphicFramePr>
          <p:nvPr>
            <p:extLst>
              <p:ext uri="{D42A27DB-BD31-4B8C-83A1-F6EECF244321}">
                <p14:modId xmlns:p14="http://schemas.microsoft.com/office/powerpoint/2010/main" val="695073069"/>
              </p:ext>
            </p:extLst>
          </p:nvPr>
        </p:nvGraphicFramePr>
        <p:xfrm>
          <a:off x="6622024" y="694154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6D83CBC-9133-6CFE-9A1E-927EA7AD6C75}"/>
              </a:ext>
            </a:extLst>
          </p:cNvPr>
          <p:cNvSpPr txBox="1"/>
          <p:nvPr/>
        </p:nvSpPr>
        <p:spPr>
          <a:xfrm>
            <a:off x="10522789" y="9040634"/>
            <a:ext cx="397545" cy="215444"/>
          </a:xfrm>
          <a:prstGeom prst="rect">
            <a:avLst/>
          </a:prstGeom>
          <a:noFill/>
        </p:spPr>
        <p:txBody>
          <a:bodyPr wrap="none" lIns="0" tIns="0" rIns="0" bIns="0" rtlCol="0">
            <a:spAutoFit/>
          </a:bodyPr>
          <a:lstStyle/>
          <a:p>
            <a:pPr algn="l"/>
            <a:r>
              <a:rPr lang="en-US" sz="1400">
                <a:solidFill>
                  <a:srgbClr val="E93A58"/>
                </a:solidFill>
                <a:latin typeface="Segoe UI Semibold" panose="020B0702040204020203" pitchFamily="34" charset="0"/>
                <a:cs typeface="Segoe UI Semibold" panose="020B0702040204020203" pitchFamily="34" charset="0"/>
              </a:rPr>
              <a:t>2023</a:t>
            </a:r>
            <a:endParaRPr lang="en-US" sz="1600">
              <a:solidFill>
                <a:srgbClr val="E93A58"/>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263E9CFF-10D6-1253-B127-B86ED72E82BD}"/>
              </a:ext>
            </a:extLst>
          </p:cNvPr>
          <p:cNvSpPr txBox="1"/>
          <p:nvPr/>
        </p:nvSpPr>
        <p:spPr>
          <a:xfrm>
            <a:off x="9830232" y="9040634"/>
            <a:ext cx="397545" cy="215444"/>
          </a:xfrm>
          <a:prstGeom prst="rect">
            <a:avLst/>
          </a:prstGeom>
          <a:noFill/>
        </p:spPr>
        <p:txBody>
          <a:bodyPr wrap="none" lIns="0" tIns="0" rIns="0" bIns="0" rtlCol="0">
            <a:spAutoFit/>
          </a:bodyPr>
          <a:lstStyle/>
          <a:p>
            <a:pPr algn="l"/>
            <a:r>
              <a:rPr lang="en-US" sz="1400">
                <a:solidFill>
                  <a:srgbClr val="DC3F67"/>
                </a:solidFill>
                <a:latin typeface="Segoe UI Semibold" panose="020B0702040204020203" pitchFamily="34" charset="0"/>
                <a:cs typeface="Segoe UI Semibold" panose="020B0702040204020203" pitchFamily="34" charset="0"/>
              </a:rPr>
              <a:t>2022</a:t>
            </a:r>
            <a:endParaRPr lang="en-US" sz="1600">
              <a:solidFill>
                <a:srgbClr val="DC3F67"/>
              </a:soli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236F3764-5303-3189-A8E9-B74E497F303D}"/>
              </a:ext>
            </a:extLst>
          </p:cNvPr>
          <p:cNvSpPr txBox="1"/>
          <p:nvPr/>
        </p:nvSpPr>
        <p:spPr>
          <a:xfrm>
            <a:off x="9154295" y="9040634"/>
            <a:ext cx="370294" cy="215444"/>
          </a:xfrm>
          <a:prstGeom prst="rect">
            <a:avLst/>
          </a:prstGeom>
          <a:noFill/>
        </p:spPr>
        <p:txBody>
          <a:bodyPr wrap="none" lIns="0" tIns="0" rIns="0" bIns="0" rtlCol="0">
            <a:spAutoFit/>
          </a:bodyPr>
          <a:lstStyle/>
          <a:p>
            <a:pPr algn="l"/>
            <a:r>
              <a:rPr lang="en-US" sz="1400">
                <a:solidFill>
                  <a:srgbClr val="D04474"/>
                </a:solidFill>
                <a:latin typeface="Segoe UI Semibold" panose="020B0702040204020203" pitchFamily="34" charset="0"/>
                <a:cs typeface="Segoe UI Semibold" panose="020B0702040204020203" pitchFamily="34" charset="0"/>
              </a:rPr>
              <a:t>2021</a:t>
            </a:r>
            <a:endParaRPr lang="en-US" sz="1600">
              <a:solidFill>
                <a:srgbClr val="D04474"/>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29A89F0C-51DD-B215-260E-AA090A7C86B4}"/>
              </a:ext>
            </a:extLst>
          </p:cNvPr>
          <p:cNvSpPr txBox="1"/>
          <p:nvPr/>
        </p:nvSpPr>
        <p:spPr>
          <a:xfrm>
            <a:off x="8461738" y="9040634"/>
            <a:ext cx="397545" cy="215444"/>
          </a:xfrm>
          <a:prstGeom prst="rect">
            <a:avLst/>
          </a:prstGeom>
          <a:noFill/>
        </p:spPr>
        <p:txBody>
          <a:bodyPr wrap="none" lIns="0" tIns="0" rIns="0" bIns="0" rtlCol="0">
            <a:spAutoFit/>
          </a:bodyPr>
          <a:lstStyle/>
          <a:p>
            <a:pPr algn="l"/>
            <a:r>
              <a:rPr lang="en-US" sz="1400">
                <a:solidFill>
                  <a:srgbClr val="C34982"/>
                </a:solidFill>
                <a:latin typeface="Segoe UI Semibold" panose="020B0702040204020203" pitchFamily="34" charset="0"/>
                <a:cs typeface="Segoe UI Semibold" panose="020B0702040204020203" pitchFamily="34" charset="0"/>
              </a:rPr>
              <a:t>2020</a:t>
            </a:r>
            <a:endParaRPr lang="en-US" sz="1600">
              <a:solidFill>
                <a:srgbClr val="C34982"/>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F4039FA9-21D8-27AA-EE60-56C968D87034}"/>
              </a:ext>
            </a:extLst>
          </p:cNvPr>
          <p:cNvSpPr txBox="1"/>
          <p:nvPr/>
        </p:nvSpPr>
        <p:spPr>
          <a:xfrm>
            <a:off x="7784421" y="9040634"/>
            <a:ext cx="371897" cy="215444"/>
          </a:xfrm>
          <a:prstGeom prst="rect">
            <a:avLst/>
          </a:prstGeom>
          <a:noFill/>
        </p:spPr>
        <p:txBody>
          <a:bodyPr wrap="none" lIns="0" tIns="0" rIns="0" bIns="0" rtlCol="0">
            <a:spAutoFit/>
          </a:bodyPr>
          <a:lstStyle/>
          <a:p>
            <a:pPr algn="l"/>
            <a:r>
              <a:rPr lang="en-US" sz="1400">
                <a:solidFill>
                  <a:srgbClr val="B74E90"/>
                </a:solidFill>
                <a:latin typeface="Segoe UI Semibold" panose="020B0702040204020203" pitchFamily="34" charset="0"/>
                <a:cs typeface="Segoe UI Semibold" panose="020B0702040204020203" pitchFamily="34" charset="0"/>
              </a:rPr>
              <a:t>2019</a:t>
            </a:r>
            <a:endParaRPr lang="en-US" sz="1600">
              <a:solidFill>
                <a:srgbClr val="B74E90"/>
              </a:soli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99040C2F-6600-AD92-7708-D9A418495063}"/>
              </a:ext>
            </a:extLst>
          </p:cNvPr>
          <p:cNvSpPr txBox="1"/>
          <p:nvPr/>
        </p:nvSpPr>
        <p:spPr>
          <a:xfrm>
            <a:off x="7104564" y="9040634"/>
            <a:ext cx="370294" cy="215444"/>
          </a:xfrm>
          <a:prstGeom prst="rect">
            <a:avLst/>
          </a:prstGeom>
          <a:noFill/>
        </p:spPr>
        <p:txBody>
          <a:bodyPr wrap="none" lIns="0" tIns="0" rIns="0" bIns="0" rtlCol="0">
            <a:spAutoFit/>
          </a:bodyPr>
          <a:lstStyle/>
          <a:p>
            <a:pPr algn="l"/>
            <a:r>
              <a:rPr lang="en-US" sz="1400">
                <a:solidFill>
                  <a:srgbClr val="AA539D"/>
                </a:solidFill>
                <a:latin typeface="Segoe UI Semibold" panose="020B0702040204020203" pitchFamily="34" charset="0"/>
                <a:cs typeface="Segoe UI Semibold" panose="020B0702040204020203" pitchFamily="34" charset="0"/>
              </a:rPr>
              <a:t>2018</a:t>
            </a:r>
            <a:endParaRPr lang="en-US" sz="1600">
              <a:solidFill>
                <a:srgbClr val="AA539D"/>
              </a:soli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2ECA1E79-65BE-B0D0-59BA-3DC7DDCBBDA7}"/>
              </a:ext>
            </a:extLst>
          </p:cNvPr>
          <p:cNvSpPr txBox="1"/>
          <p:nvPr/>
        </p:nvSpPr>
        <p:spPr>
          <a:xfrm>
            <a:off x="7040880" y="8794193"/>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8</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68B6BDBE-B799-98AE-8038-08C440FE262D}"/>
              </a:ext>
            </a:extLst>
          </p:cNvPr>
          <p:cNvSpPr txBox="1"/>
          <p:nvPr/>
        </p:nvSpPr>
        <p:spPr>
          <a:xfrm>
            <a:off x="7723989" y="8303309"/>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19</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55333EB9-906D-37D0-C360-44BA9A2AF095}"/>
              </a:ext>
            </a:extLst>
          </p:cNvPr>
          <p:cNvSpPr txBox="1"/>
          <p:nvPr/>
        </p:nvSpPr>
        <p:spPr>
          <a:xfrm>
            <a:off x="8414130" y="8404978"/>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17</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898D5A76-91F3-C7DD-8C98-461854539046}"/>
              </a:ext>
            </a:extLst>
          </p:cNvPr>
          <p:cNvSpPr txBox="1"/>
          <p:nvPr/>
        </p:nvSpPr>
        <p:spPr>
          <a:xfrm>
            <a:off x="9098142" y="806758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25</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DC3683D5-220C-53CE-247F-483A6D50824B}"/>
              </a:ext>
            </a:extLst>
          </p:cNvPr>
          <p:cNvSpPr txBox="1"/>
          <p:nvPr/>
        </p:nvSpPr>
        <p:spPr>
          <a:xfrm>
            <a:off x="10463134" y="7852140"/>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30</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E0E9AE65-A788-9886-5015-E1232F43BB60}"/>
              </a:ext>
            </a:extLst>
          </p:cNvPr>
          <p:cNvSpPr txBox="1"/>
          <p:nvPr/>
        </p:nvSpPr>
        <p:spPr>
          <a:xfrm>
            <a:off x="9782624" y="734569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42</a:t>
            </a:r>
            <a:endParaRPr lang="en-US" sz="160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446097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LRS vs MI Link: feature comparison</a:t>
            </a:r>
          </a:p>
        </p:txBody>
      </p:sp>
      <p:graphicFrame>
        <p:nvGraphicFramePr>
          <p:cNvPr id="6" name="Table 7">
            <a:extLst>
              <a:ext uri="{FF2B5EF4-FFF2-40B4-BE49-F238E27FC236}">
                <a16:creationId xmlns:a16="http://schemas.microsoft.com/office/drawing/2014/main" id="{82398CF7-8359-20DB-DFB7-17425A9627AD}"/>
              </a:ext>
            </a:extLst>
          </p:cNvPr>
          <p:cNvGraphicFramePr>
            <a:graphicFrameLocks noGrp="1"/>
          </p:cNvGraphicFramePr>
          <p:nvPr>
            <p:extLst>
              <p:ext uri="{D42A27DB-BD31-4B8C-83A1-F6EECF244321}">
                <p14:modId xmlns:p14="http://schemas.microsoft.com/office/powerpoint/2010/main" val="1988718522"/>
              </p:ext>
            </p:extLst>
          </p:nvPr>
        </p:nvGraphicFramePr>
        <p:xfrm>
          <a:off x="781001" y="1651664"/>
          <a:ext cx="10135312" cy="3442255"/>
        </p:xfrm>
        <a:graphic>
          <a:graphicData uri="http://schemas.openxmlformats.org/drawingml/2006/table">
            <a:tbl>
              <a:tblPr firstRow="1" bandRow="1">
                <a:tableStyleId>{D113A9D2-9D6B-4929-AA2D-F23B5EE8CBE7}</a:tableStyleId>
              </a:tblPr>
              <a:tblGrid>
                <a:gridCol w="5067656">
                  <a:extLst>
                    <a:ext uri="{9D8B030D-6E8A-4147-A177-3AD203B41FA5}">
                      <a16:colId xmlns:a16="http://schemas.microsoft.com/office/drawing/2014/main" val="3522753410"/>
                    </a:ext>
                  </a:extLst>
                </a:gridCol>
                <a:gridCol w="5067656">
                  <a:extLst>
                    <a:ext uri="{9D8B030D-6E8A-4147-A177-3AD203B41FA5}">
                      <a16:colId xmlns:a16="http://schemas.microsoft.com/office/drawing/2014/main" val="4162383481"/>
                    </a:ext>
                  </a:extLst>
                </a:gridCol>
              </a:tblGrid>
              <a:tr h="330533">
                <a:tc>
                  <a:txBody>
                    <a:bodyPr/>
                    <a:lstStyle/>
                    <a:p>
                      <a:pPr algn="ctr"/>
                      <a:r>
                        <a:rPr lang="en-US" sz="1600" b="1"/>
                        <a:t>LRS </a:t>
                      </a:r>
                    </a:p>
                  </a:txBody>
                  <a:tcPr/>
                </a:tc>
                <a:tc>
                  <a:txBody>
                    <a:bodyPr/>
                    <a:lstStyle/>
                    <a:p>
                      <a:pPr algn="ctr"/>
                      <a:r>
                        <a:rPr lang="en-US" sz="1600" b="1"/>
                        <a:t>MI Link</a:t>
                      </a:r>
                    </a:p>
                  </a:txBody>
                  <a:tcPr/>
                </a:tc>
                <a:extLst>
                  <a:ext uri="{0D108BD9-81ED-4DB2-BD59-A6C34878D82A}">
                    <a16:rowId xmlns:a16="http://schemas.microsoft.com/office/drawing/2014/main" val="3347594524"/>
                  </a:ext>
                </a:extLst>
              </a:tr>
              <a:tr h="330533">
                <a:tc>
                  <a:txBody>
                    <a:bodyPr/>
                    <a:lstStyle/>
                    <a:p>
                      <a:r>
                        <a:rPr lang="en-US" sz="1600">
                          <a:solidFill>
                            <a:schemeClr val="bg1"/>
                          </a:solidFill>
                        </a:rPr>
                        <a:t>Based on log shipping</a:t>
                      </a:r>
                    </a:p>
                  </a:txBody>
                  <a:tcPr/>
                </a:tc>
                <a:tc>
                  <a:txBody>
                    <a:bodyPr/>
                    <a:lstStyle/>
                    <a:p>
                      <a:r>
                        <a:rPr lang="en-US" sz="1600">
                          <a:solidFill>
                            <a:schemeClr val="bg1"/>
                          </a:solidFill>
                        </a:rPr>
                        <a:t>Based on AG stack</a:t>
                      </a:r>
                    </a:p>
                  </a:txBody>
                  <a:tcPr/>
                </a:tc>
                <a:extLst>
                  <a:ext uri="{0D108BD9-81ED-4DB2-BD59-A6C34878D82A}">
                    <a16:rowId xmlns:a16="http://schemas.microsoft.com/office/drawing/2014/main" val="3467852185"/>
                  </a:ext>
                </a:extLst>
              </a:tr>
              <a:tr h="330533">
                <a:tc>
                  <a:txBody>
                    <a:bodyPr/>
                    <a:lstStyle/>
                    <a:p>
                      <a:r>
                        <a:rPr lang="en-US" sz="1600">
                          <a:solidFill>
                            <a:schemeClr val="bg1"/>
                          </a:solidFill>
                        </a:rPr>
                        <a:t>SQL Server 2008 and up</a:t>
                      </a:r>
                    </a:p>
                  </a:txBody>
                  <a:tcPr/>
                </a:tc>
                <a:tc>
                  <a:txBody>
                    <a:bodyPr/>
                    <a:lstStyle/>
                    <a:p>
                      <a:r>
                        <a:rPr lang="en-US" sz="1600">
                          <a:solidFill>
                            <a:schemeClr val="bg1"/>
                          </a:solidFill>
                        </a:rPr>
                        <a:t>SQL Server 2016 and up</a:t>
                      </a:r>
                    </a:p>
                  </a:txBody>
                  <a:tcPr/>
                </a:tc>
                <a:extLst>
                  <a:ext uri="{0D108BD9-81ED-4DB2-BD59-A6C34878D82A}">
                    <a16:rowId xmlns:a16="http://schemas.microsoft.com/office/drawing/2014/main" val="2531580623"/>
                  </a:ext>
                </a:extLst>
              </a:tr>
              <a:tr h="330533">
                <a:tc>
                  <a:txBody>
                    <a:bodyPr/>
                    <a:lstStyle/>
                    <a:p>
                      <a:r>
                        <a:rPr lang="en-US" sz="1600">
                          <a:solidFill>
                            <a:schemeClr val="bg1"/>
                          </a:solidFill>
                        </a:rPr>
                        <a:t>Replication every few minutes</a:t>
                      </a:r>
                    </a:p>
                  </a:txBody>
                  <a:tcPr/>
                </a:tc>
                <a:tc>
                  <a:txBody>
                    <a:bodyPr/>
                    <a:lstStyle/>
                    <a:p>
                      <a:r>
                        <a:rPr lang="en-US" sz="1600">
                          <a:solidFill>
                            <a:srgbClr val="FFB900"/>
                          </a:solidFill>
                        </a:rPr>
                        <a:t>Near real-time replication</a:t>
                      </a:r>
                    </a:p>
                  </a:txBody>
                  <a:tcPr/>
                </a:tc>
                <a:extLst>
                  <a:ext uri="{0D108BD9-81ED-4DB2-BD59-A6C34878D82A}">
                    <a16:rowId xmlns:a16="http://schemas.microsoft.com/office/drawing/2014/main" val="802111645"/>
                  </a:ext>
                </a:extLst>
              </a:tr>
              <a:tr h="516175">
                <a:tc>
                  <a:txBody>
                    <a:bodyPr/>
                    <a:lstStyle/>
                    <a:p>
                      <a:r>
                        <a:rPr lang="en-US" sz="1600">
                          <a:solidFill>
                            <a:schemeClr val="bg1"/>
                          </a:solidFill>
                        </a:rPr>
                        <a:t>Does not have accessible R/O secondary</a:t>
                      </a:r>
                    </a:p>
                  </a:txBody>
                  <a:tcPr/>
                </a:tc>
                <a:tc>
                  <a:txBody>
                    <a:bodyPr/>
                    <a:lstStyle/>
                    <a:p>
                      <a:r>
                        <a:rPr lang="en-US" sz="1600" u="sng">
                          <a:solidFill>
                            <a:srgbClr val="FFB900"/>
                          </a:solidFill>
                        </a:rPr>
                        <a:t>R/O secondary available </a:t>
                      </a:r>
                      <a:r>
                        <a:rPr lang="en-US" sz="1600">
                          <a:solidFill>
                            <a:schemeClr val="bg1"/>
                          </a:solidFill>
                        </a:rPr>
                        <a:t>(to test, offload workloads, etc.)</a:t>
                      </a:r>
                    </a:p>
                  </a:txBody>
                  <a:tcPr/>
                </a:tc>
                <a:extLst>
                  <a:ext uri="{0D108BD9-81ED-4DB2-BD59-A6C34878D82A}">
                    <a16:rowId xmlns:a16="http://schemas.microsoft.com/office/drawing/2014/main" val="90782153"/>
                  </a:ext>
                </a:extLst>
              </a:tr>
              <a:tr h="330533">
                <a:tc>
                  <a:txBody>
                    <a:bodyPr/>
                    <a:lstStyle/>
                    <a:p>
                      <a:r>
                        <a:rPr lang="en-US" sz="1600">
                          <a:solidFill>
                            <a:schemeClr val="bg1"/>
                          </a:solidFill>
                        </a:rPr>
                        <a:t>Uses public endpoint</a:t>
                      </a:r>
                    </a:p>
                  </a:txBody>
                  <a:tcPr/>
                </a:tc>
                <a:tc>
                  <a:txBody>
                    <a:bodyPr/>
                    <a:lstStyle/>
                    <a:p>
                      <a:r>
                        <a:rPr lang="en-US" sz="1600">
                          <a:solidFill>
                            <a:schemeClr val="bg1"/>
                          </a:solidFill>
                        </a:rPr>
                        <a:t>Private networks only, needs ports configured</a:t>
                      </a:r>
                    </a:p>
                  </a:txBody>
                  <a:tcPr/>
                </a:tc>
                <a:extLst>
                  <a:ext uri="{0D108BD9-81ED-4DB2-BD59-A6C34878D82A}">
                    <a16:rowId xmlns:a16="http://schemas.microsoft.com/office/drawing/2014/main" val="754989560"/>
                  </a:ext>
                </a:extLst>
              </a:tr>
              <a:tr h="516175">
                <a:tc>
                  <a:txBody>
                    <a:bodyPr/>
                    <a:lstStyle/>
                    <a:p>
                      <a:r>
                        <a:rPr lang="en-US" sz="1600">
                          <a:solidFill>
                            <a:schemeClr val="bg1"/>
                          </a:solidFill>
                        </a:rPr>
                        <a:t>LRS job can run up to 30 days</a:t>
                      </a:r>
                    </a:p>
                  </a:txBody>
                  <a:tcPr/>
                </a:tc>
                <a:tc>
                  <a:txBody>
                    <a:bodyPr/>
                    <a:lstStyle/>
                    <a:p>
                      <a:r>
                        <a:rPr lang="en-US" sz="1600">
                          <a:solidFill>
                            <a:schemeClr val="bg1"/>
                          </a:solidFill>
                        </a:rPr>
                        <a:t>Unlimited in duration</a:t>
                      </a:r>
                    </a:p>
                  </a:txBody>
                  <a:tcPr/>
                </a:tc>
                <a:extLst>
                  <a:ext uri="{0D108BD9-81ED-4DB2-BD59-A6C34878D82A}">
                    <a16:rowId xmlns:a16="http://schemas.microsoft.com/office/drawing/2014/main" val="3910965028"/>
                  </a:ext>
                </a:extLst>
              </a:tr>
              <a:tr h="330533">
                <a:tc>
                  <a:txBody>
                    <a:bodyPr/>
                    <a:lstStyle/>
                    <a:p>
                      <a:r>
                        <a:rPr lang="en-US" sz="1600">
                          <a:solidFill>
                            <a:schemeClr val="bg1"/>
                          </a:solidFill>
                        </a:rPr>
                        <a:t>No true online migration to BC</a:t>
                      </a:r>
                    </a:p>
                  </a:txBody>
                  <a:tcPr/>
                </a:tc>
                <a:tc>
                  <a:txBody>
                    <a:bodyPr/>
                    <a:lstStyle/>
                    <a:p>
                      <a:r>
                        <a:rPr lang="en-US" sz="1600">
                          <a:solidFill>
                            <a:schemeClr val="bg1"/>
                          </a:solidFill>
                        </a:rPr>
                        <a:t>True online migration to BC (and GP)</a:t>
                      </a:r>
                    </a:p>
                  </a:txBody>
                  <a:tcPr/>
                </a:tc>
                <a:extLst>
                  <a:ext uri="{0D108BD9-81ED-4DB2-BD59-A6C34878D82A}">
                    <a16:rowId xmlns:a16="http://schemas.microsoft.com/office/drawing/2014/main" val="1499413096"/>
                  </a:ext>
                </a:extLst>
              </a:tr>
              <a:tr h="33053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bg1"/>
                          </a:solidFill>
                        </a:rPr>
                        <a:t>In some cases, cutovers can take a while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bg1"/>
                          </a:solidFill>
                        </a:rPr>
                        <a:t>Best possible downtime migration</a:t>
                      </a:r>
                    </a:p>
                  </a:txBody>
                  <a:tcPr/>
                </a:tc>
                <a:extLst>
                  <a:ext uri="{0D108BD9-81ED-4DB2-BD59-A6C34878D82A}">
                    <a16:rowId xmlns:a16="http://schemas.microsoft.com/office/drawing/2014/main" val="1179354666"/>
                  </a:ext>
                </a:extLst>
              </a:tr>
            </a:tbl>
          </a:graphicData>
        </a:graphic>
      </p:graphicFrame>
    </p:spTree>
    <p:extLst>
      <p:ext uri="{BB962C8B-B14F-4D97-AF65-F5344CB8AC3E}">
        <p14:creationId xmlns:p14="http://schemas.microsoft.com/office/powerpoint/2010/main" val="1328178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40D0-5167-6BA4-9EDC-7BBE6F1D40EB}"/>
              </a:ext>
            </a:extLst>
          </p:cNvPr>
          <p:cNvSpPr>
            <a:spLocks noGrp="1"/>
          </p:cNvSpPr>
          <p:nvPr>
            <p:ph type="title"/>
          </p:nvPr>
        </p:nvSpPr>
        <p:spPr>
          <a:xfrm>
            <a:off x="588264" y="3152001"/>
            <a:ext cx="4127692" cy="553998"/>
          </a:xfrm>
        </p:spPr>
        <p:txBody>
          <a:bodyPr/>
          <a:lstStyle/>
          <a:p>
            <a:r>
              <a:rPr lang="en-US">
                <a:gradFill>
                  <a:gsLst>
                    <a:gs pos="0">
                      <a:srgbClr val="0078D4"/>
                    </a:gs>
                    <a:gs pos="50000">
                      <a:srgbClr val="8661C5"/>
                    </a:gs>
                    <a:gs pos="100000">
                      <a:srgbClr val="C03BC4"/>
                    </a:gs>
                  </a:gsLst>
                  <a:lin ang="1800000" scaled="0"/>
                </a:gradFill>
              </a:rPr>
              <a:t>Migration tooling</a:t>
            </a:r>
          </a:p>
        </p:txBody>
      </p:sp>
    </p:spTree>
    <p:extLst>
      <p:ext uri="{BB962C8B-B14F-4D97-AF65-F5344CB8AC3E}">
        <p14:creationId xmlns:p14="http://schemas.microsoft.com/office/powerpoint/2010/main" val="38709848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429566" cy="553998"/>
          </a:xfrm>
        </p:spPr>
        <p:txBody>
          <a:bodyPr/>
          <a:lstStyle/>
          <a:p>
            <a:r>
              <a:rPr lang="en-US">
                <a:gradFill>
                  <a:gsLst>
                    <a:gs pos="0">
                      <a:srgbClr val="0078D4"/>
                    </a:gs>
                    <a:gs pos="50000">
                      <a:srgbClr val="8661C5"/>
                    </a:gs>
                    <a:gs pos="100000">
                      <a:srgbClr val="C03BC4"/>
                    </a:gs>
                  </a:gsLst>
                  <a:lin ang="1800000" scaled="0"/>
                </a:gradFill>
              </a:rPr>
              <a:t>Database movement vehicles for Managed Instance</a:t>
            </a:r>
          </a:p>
        </p:txBody>
      </p:sp>
      <p:sp>
        <p:nvSpPr>
          <p:cNvPr id="3" name="TextBox 2">
            <a:extLst>
              <a:ext uri="{FF2B5EF4-FFF2-40B4-BE49-F238E27FC236}">
                <a16:creationId xmlns:a16="http://schemas.microsoft.com/office/drawing/2014/main" id="{26EFDF30-8C70-CE9E-B6DA-7FA5EFEE31A7}"/>
              </a:ext>
            </a:extLst>
          </p:cNvPr>
          <p:cNvSpPr txBox="1"/>
          <p:nvPr/>
        </p:nvSpPr>
        <p:spPr>
          <a:xfrm>
            <a:off x="588262" y="1738114"/>
            <a:ext cx="9952459" cy="4662686"/>
          </a:xfrm>
          <a:prstGeom prst="rect">
            <a:avLst/>
          </a:prstGeom>
          <a:noFill/>
        </p:spPr>
        <p:txBody>
          <a:bodyPr wrap="square" rtlCol="0" anchor="t">
            <a:noAutofit/>
          </a:bodyPr>
          <a:lstStyle/>
          <a:p>
            <a:pPr marL="0" lvl="1"/>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Offline</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Using Backup and Restore</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Database cross-Instance PITR (point in time restore in the same subscription)</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Cross-subscription PITR (point in time restore across subscriptions)</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Database Geo-Restore (last backup restore across regions)</a:t>
            </a:r>
          </a:p>
          <a:p>
            <a:pPr marL="0" lvl="1"/>
            <a:endParaRPr lang="en-US" sz="2000"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0" lvl="1"/>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Online</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Online database copy and move (using Availability Groups technology)</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Transactional Replication</a:t>
            </a:r>
          </a:p>
        </p:txBody>
      </p:sp>
    </p:spTree>
    <p:extLst>
      <p:ext uri="{BB962C8B-B14F-4D97-AF65-F5344CB8AC3E}">
        <p14:creationId xmlns:p14="http://schemas.microsoft.com/office/powerpoint/2010/main" val="2291628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C91C62C4-C198-4CF6-8B43-80BE1E390111}"/>
              </a:ext>
            </a:extLst>
          </p:cNvPr>
          <p:cNvPicPr>
            <a:picLocks noChangeAspect="1"/>
          </p:cNvPicPr>
          <p:nvPr/>
        </p:nvPicPr>
        <p:blipFill>
          <a:blip r:embed="rId3"/>
          <a:stretch>
            <a:fillRect/>
          </a:stretch>
        </p:blipFill>
        <p:spPr>
          <a:xfrm>
            <a:off x="10586430" y="6346520"/>
            <a:ext cx="1511226" cy="499209"/>
          </a:xfrm>
          <a:prstGeom prst="rect">
            <a:avLst/>
          </a:prstGeom>
        </p:spPr>
      </p:pic>
      <p:sp>
        <p:nvSpPr>
          <p:cNvPr id="3" name="Title 2">
            <a:extLst>
              <a:ext uri="{FF2B5EF4-FFF2-40B4-BE49-F238E27FC236}">
                <a16:creationId xmlns:a16="http://schemas.microsoft.com/office/drawing/2014/main" id="{03B5851D-7B49-4959-AB24-20DBC6338628}"/>
              </a:ext>
            </a:extLst>
          </p:cNvPr>
          <p:cNvSpPr>
            <a:spLocks noGrp="1"/>
          </p:cNvSpPr>
          <p:nvPr>
            <p:ph type="title" idx="4294967295"/>
          </p:nvPr>
        </p:nvSpPr>
        <p:spPr>
          <a:xfrm>
            <a:off x="466344" y="2944368"/>
            <a:ext cx="5750721" cy="1108075"/>
          </a:xfrm>
        </p:spPr>
        <p:txBody>
          <a:bodyPr>
            <a:noAutofit/>
          </a:bodyPr>
          <a:lstStyle/>
          <a:p>
            <a:r>
              <a:rPr lang="en-US">
                <a:gradFill>
                  <a:gsLst>
                    <a:gs pos="0">
                      <a:srgbClr val="0078D4"/>
                    </a:gs>
                    <a:gs pos="50000">
                      <a:srgbClr val="8661C5"/>
                    </a:gs>
                    <a:gs pos="100000">
                      <a:srgbClr val="C03BC4"/>
                    </a:gs>
                  </a:gsLst>
                  <a:lin ang="1800000" scaled="0"/>
                </a:gradFill>
              </a:rPr>
              <a:t>Migrating from SQL Server to Managed Instance</a:t>
            </a:r>
            <a:endParaRPr lang="en-US">
              <a:solidFill>
                <a:schemeClr val="bg1"/>
              </a:solidFill>
            </a:endParaRPr>
          </a:p>
        </p:txBody>
      </p:sp>
    </p:spTree>
    <p:extLst>
      <p:ext uri="{BB962C8B-B14F-4D97-AF65-F5344CB8AC3E}">
        <p14:creationId xmlns:p14="http://schemas.microsoft.com/office/powerpoint/2010/main" val="301642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429566" cy="553998"/>
          </a:xfrm>
        </p:spPr>
        <p:txBody>
          <a:bodyPr/>
          <a:lstStyle/>
          <a:p>
            <a:r>
              <a:rPr lang="en-US">
                <a:gradFill>
                  <a:gsLst>
                    <a:gs pos="0">
                      <a:srgbClr val="0078D4"/>
                    </a:gs>
                    <a:gs pos="50000">
                      <a:srgbClr val="8661C5"/>
                    </a:gs>
                    <a:gs pos="100000">
                      <a:srgbClr val="C03BC4"/>
                    </a:gs>
                  </a:gsLst>
                  <a:lin ang="1800000" scaled="0"/>
                </a:gradFill>
              </a:rPr>
              <a:t>Migration vehicles to Managed Instance</a:t>
            </a:r>
          </a:p>
        </p:txBody>
      </p:sp>
      <p:sp>
        <p:nvSpPr>
          <p:cNvPr id="3" name="TextBox 2">
            <a:extLst>
              <a:ext uri="{FF2B5EF4-FFF2-40B4-BE49-F238E27FC236}">
                <a16:creationId xmlns:a16="http://schemas.microsoft.com/office/drawing/2014/main" id="{26EFDF30-8C70-CE9E-B6DA-7FA5EFEE31A7}"/>
              </a:ext>
            </a:extLst>
          </p:cNvPr>
          <p:cNvSpPr txBox="1"/>
          <p:nvPr/>
        </p:nvSpPr>
        <p:spPr>
          <a:xfrm>
            <a:off x="588262" y="1738114"/>
            <a:ext cx="9952459" cy="4662686"/>
          </a:xfrm>
          <a:prstGeom prst="rect">
            <a:avLst/>
          </a:prstGeom>
          <a:noFill/>
        </p:spPr>
        <p:txBody>
          <a:bodyPr wrap="square" rtlCol="0" anchor="t">
            <a:noAutofit/>
          </a:bodyPr>
          <a:lstStyle/>
          <a:p>
            <a:pPr marL="0" lvl="1"/>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Offline</a:t>
            </a: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Backup and restore</a:t>
            </a:r>
          </a:p>
          <a:p>
            <a:pPr marL="0" lvl="1"/>
            <a:endPar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0" lvl="1"/>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Online</a:t>
            </a: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SQL migration extension for Azure Data Studio (ADS) (DMS v2) – </a:t>
            </a:r>
            <a:r>
              <a:rPr lang="en-US" sz="2000" b="1" u="sng" spc="-50">
                <a:ln w="3175">
                  <a:noFill/>
                </a:ln>
                <a:gradFill>
                  <a:gsLst>
                    <a:gs pos="0">
                      <a:srgbClr val="0078D4"/>
                    </a:gs>
                    <a:gs pos="50000">
                      <a:srgbClr val="8661C5"/>
                    </a:gs>
                    <a:gs pos="100000">
                      <a:srgbClr val="C03BC4"/>
                    </a:gs>
                  </a:gsLst>
                  <a:lin ang="1800000" scaled="0"/>
                </a:gradFill>
                <a:latin typeface="+mj-lt"/>
                <a:cs typeface="Segoe UI" pitchFamily="34" charset="0"/>
              </a:rPr>
              <a:t>fully automated</a:t>
            </a: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Log Replay Service (LRS) – </a:t>
            </a:r>
            <a:r>
              <a:rPr lang="en-US" sz="2000" b="1" u="sng" spc="-50">
                <a:ln w="3175">
                  <a:noFill/>
                </a:ln>
                <a:gradFill>
                  <a:gsLst>
                    <a:gs pos="0">
                      <a:srgbClr val="0078D4"/>
                    </a:gs>
                    <a:gs pos="50000">
                      <a:srgbClr val="8661C5"/>
                    </a:gs>
                    <a:gs pos="100000">
                      <a:srgbClr val="C03BC4"/>
                    </a:gs>
                  </a:gsLst>
                  <a:lin ang="1800000" scaled="0"/>
                </a:gradFill>
                <a:latin typeface="+mj-lt"/>
                <a:cs typeface="Segoe UI" pitchFamily="34" charset="0"/>
              </a:rPr>
              <a:t>orchestrate yourself</a:t>
            </a: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Managed Instance Link – </a:t>
            </a:r>
            <a:r>
              <a:rPr lang="en-US" sz="2000" b="1" u="sng" spc="-50">
                <a:ln w="3175">
                  <a:noFill/>
                </a:ln>
                <a:gradFill>
                  <a:gsLst>
                    <a:gs pos="0">
                      <a:srgbClr val="0078D4"/>
                    </a:gs>
                    <a:gs pos="50000">
                      <a:srgbClr val="8661C5"/>
                    </a:gs>
                    <a:gs pos="100000">
                      <a:srgbClr val="C03BC4"/>
                    </a:gs>
                  </a:gsLst>
                  <a:lin ang="1800000" scaled="0"/>
                </a:gradFill>
                <a:latin typeface="+mj-lt"/>
                <a:cs typeface="Segoe UI" pitchFamily="34" charset="0"/>
              </a:rPr>
              <a:t>hybrid link</a:t>
            </a:r>
          </a:p>
          <a:p>
            <a:pPr marL="0" lvl="1"/>
            <a:endPar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endParaRPr>
          </a:p>
        </p:txBody>
      </p:sp>
    </p:spTree>
    <p:extLst>
      <p:ext uri="{BB962C8B-B14F-4D97-AF65-F5344CB8AC3E}">
        <p14:creationId xmlns:p14="http://schemas.microsoft.com/office/powerpoint/2010/main" val="4294642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C91C62C4-C198-4CF6-8B43-80BE1E390111}"/>
              </a:ext>
            </a:extLst>
          </p:cNvPr>
          <p:cNvPicPr>
            <a:picLocks noChangeAspect="1"/>
          </p:cNvPicPr>
          <p:nvPr/>
        </p:nvPicPr>
        <p:blipFill>
          <a:blip r:embed="rId3"/>
          <a:stretch>
            <a:fillRect/>
          </a:stretch>
        </p:blipFill>
        <p:spPr>
          <a:xfrm>
            <a:off x="10586430" y="6346520"/>
            <a:ext cx="1511226" cy="499209"/>
          </a:xfrm>
          <a:prstGeom prst="rect">
            <a:avLst/>
          </a:prstGeom>
        </p:spPr>
      </p:pic>
      <p:sp>
        <p:nvSpPr>
          <p:cNvPr id="3" name="Title 2">
            <a:extLst>
              <a:ext uri="{FF2B5EF4-FFF2-40B4-BE49-F238E27FC236}">
                <a16:creationId xmlns:a16="http://schemas.microsoft.com/office/drawing/2014/main" id="{03B5851D-7B49-4959-AB24-20DBC6338628}"/>
              </a:ext>
            </a:extLst>
          </p:cNvPr>
          <p:cNvSpPr>
            <a:spLocks noGrp="1"/>
          </p:cNvSpPr>
          <p:nvPr>
            <p:ph type="title" idx="4294967295"/>
          </p:nvPr>
        </p:nvSpPr>
        <p:spPr>
          <a:xfrm>
            <a:off x="466344" y="2944368"/>
            <a:ext cx="5830547" cy="1108075"/>
          </a:xfrm>
        </p:spPr>
        <p:txBody>
          <a:bodyPr>
            <a:noAutofit/>
          </a:bodyPr>
          <a:lstStyle/>
          <a:p>
            <a:r>
              <a:rPr lang="en-US">
                <a:gradFill>
                  <a:gsLst>
                    <a:gs pos="0">
                      <a:srgbClr val="0078D4"/>
                    </a:gs>
                    <a:gs pos="50000">
                      <a:srgbClr val="8661C5"/>
                    </a:gs>
                    <a:gs pos="100000">
                      <a:srgbClr val="C03BC4"/>
                    </a:gs>
                  </a:gsLst>
                  <a:lin ang="1800000" scaled="0"/>
                </a:gradFill>
              </a:rPr>
              <a:t>SQL migration extension for Azure Data Studio (ADS)</a:t>
            </a:r>
          </a:p>
        </p:txBody>
      </p:sp>
      <p:sp>
        <p:nvSpPr>
          <p:cNvPr id="5" name="Text Placeholder 2">
            <a:extLst>
              <a:ext uri="{FF2B5EF4-FFF2-40B4-BE49-F238E27FC236}">
                <a16:creationId xmlns:a16="http://schemas.microsoft.com/office/drawing/2014/main" id="{4AAABDD7-69EC-7615-C317-B16D64854A81}"/>
              </a:ext>
            </a:extLst>
          </p:cNvPr>
          <p:cNvSpPr txBox="1">
            <a:spLocks/>
          </p:cNvSpPr>
          <p:nvPr/>
        </p:nvSpPr>
        <p:spPr>
          <a:xfrm>
            <a:off x="341510" y="3985768"/>
            <a:ext cx="5442380" cy="639751"/>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Font typeface="Wingdings" panose="05000000000000000000" pitchFamily="2" charset="2"/>
              <a:buNone/>
            </a:pPr>
            <a:r>
              <a:rPr lang="en-US" sz="2200" b="1">
                <a:solidFill>
                  <a:schemeClr val="accent1"/>
                </a:solidFill>
                <a:latin typeface="+mj-lt"/>
              </a:rPr>
              <a:t>Fully automated migration option</a:t>
            </a:r>
          </a:p>
        </p:txBody>
      </p:sp>
    </p:spTree>
    <p:extLst>
      <p:ext uri="{BB962C8B-B14F-4D97-AF65-F5344CB8AC3E}">
        <p14:creationId xmlns:p14="http://schemas.microsoft.com/office/powerpoint/2010/main" val="249525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429566" cy="553998"/>
          </a:xfrm>
        </p:spPr>
        <p:txBody>
          <a:bodyPr/>
          <a:lstStyle/>
          <a:p>
            <a:r>
              <a:rPr lang="en-US">
                <a:gradFill>
                  <a:gsLst>
                    <a:gs pos="0">
                      <a:srgbClr val="0078D4"/>
                    </a:gs>
                    <a:gs pos="50000">
                      <a:srgbClr val="8661C5"/>
                    </a:gs>
                    <a:gs pos="100000">
                      <a:srgbClr val="C03BC4"/>
                    </a:gs>
                  </a:gsLst>
                  <a:lin ang="1800000" scaled="0"/>
                </a:gradFill>
              </a:rPr>
              <a:t>SQL migration extension for Azure Data Studio (ADS)</a:t>
            </a:r>
          </a:p>
        </p:txBody>
      </p:sp>
      <p:sp>
        <p:nvSpPr>
          <p:cNvPr id="3" name="TextBox 2">
            <a:extLst>
              <a:ext uri="{FF2B5EF4-FFF2-40B4-BE49-F238E27FC236}">
                <a16:creationId xmlns:a16="http://schemas.microsoft.com/office/drawing/2014/main" id="{26EFDF30-8C70-CE9E-B6DA-7FA5EFEE31A7}"/>
              </a:ext>
            </a:extLst>
          </p:cNvPr>
          <p:cNvSpPr txBox="1"/>
          <p:nvPr/>
        </p:nvSpPr>
        <p:spPr>
          <a:xfrm>
            <a:off x="588262" y="1738114"/>
            <a:ext cx="5916447" cy="4662686"/>
          </a:xfrm>
          <a:prstGeom prst="rect">
            <a:avLst/>
          </a:prstGeom>
          <a:noFill/>
        </p:spPr>
        <p:txBody>
          <a:bodyPr wrap="square" rtlCol="0" anchor="t">
            <a:noAutofit/>
          </a:bodyPr>
          <a:lstStyle/>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Database assessment</a:t>
            </a:r>
          </a:p>
          <a:p>
            <a:pPr marL="0" lvl="1"/>
            <a:endPar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Integrated with DMS</a:t>
            </a:r>
          </a:p>
          <a:p>
            <a:pPr marL="0" lvl="1"/>
            <a:endPar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Recommends migration destination</a:t>
            </a:r>
          </a:p>
          <a:p>
            <a:pPr marL="0" lvl="1"/>
            <a:endPar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Orchestrates the migration</a:t>
            </a:r>
          </a:p>
        </p:txBody>
      </p:sp>
      <p:pic>
        <p:nvPicPr>
          <p:cNvPr id="4" name="Picture 2">
            <a:extLst>
              <a:ext uri="{FF2B5EF4-FFF2-40B4-BE49-F238E27FC236}">
                <a16:creationId xmlns:a16="http://schemas.microsoft.com/office/drawing/2014/main" id="{05AF4972-0603-76BF-C203-22B37E4F9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491" y="1160146"/>
            <a:ext cx="7783484" cy="4378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910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429566" cy="553998"/>
          </a:xfrm>
        </p:spPr>
        <p:txBody>
          <a:bodyPr/>
          <a:lstStyle/>
          <a:p>
            <a:r>
              <a:rPr lang="en-US">
                <a:gradFill>
                  <a:gsLst>
                    <a:gs pos="0">
                      <a:srgbClr val="0078D4"/>
                    </a:gs>
                    <a:gs pos="50000">
                      <a:srgbClr val="8661C5"/>
                    </a:gs>
                    <a:gs pos="100000">
                      <a:srgbClr val="C03BC4"/>
                    </a:gs>
                  </a:gsLst>
                  <a:lin ang="1800000" scaled="0"/>
                </a:gradFill>
              </a:rPr>
              <a:t>When to use LRS</a:t>
            </a:r>
          </a:p>
        </p:txBody>
      </p:sp>
      <p:sp>
        <p:nvSpPr>
          <p:cNvPr id="6" name="TextBox 5">
            <a:extLst>
              <a:ext uri="{FF2B5EF4-FFF2-40B4-BE49-F238E27FC236}">
                <a16:creationId xmlns:a16="http://schemas.microsoft.com/office/drawing/2014/main" id="{B49DA3EC-EDF4-6126-9406-B8658FEEFA06}"/>
              </a:ext>
            </a:extLst>
          </p:cNvPr>
          <p:cNvSpPr txBox="1"/>
          <p:nvPr/>
        </p:nvSpPr>
        <p:spPr>
          <a:xfrm>
            <a:off x="187035" y="1414820"/>
            <a:ext cx="11211791" cy="3477875"/>
          </a:xfrm>
          <a:prstGeom prst="rect">
            <a:avLst/>
          </a:prstGeom>
          <a:noFill/>
        </p:spPr>
        <p:txBody>
          <a:bodyPr wrap="square">
            <a:spAutoFit/>
          </a:bodyPr>
          <a:lstStyle/>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Consider using LRS in the following cases:</a:t>
            </a:r>
          </a:p>
          <a:p>
            <a:pPr marL="342900" indent="-342900">
              <a:buFont typeface="Arial" panose="020B0604020202020204" pitchFamily="34" charset="0"/>
              <a:buChar char="•"/>
            </a:pPr>
            <a:endParaRPr lang="en-US" sz="2000"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You need more control for your database migration project.</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There's little tolerance for downtime during migration cutover.</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The Database Migration Service executable file can't be installed to your environment.</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The Database Migration Service executable file doesn't have file access to your database backups.</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No access to the host OS is available, or there are no administrator privileges.</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You can't open network ports from your environment to Azure.</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Network throttling, or proxy blocking issues exist in your environment.</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Backups are stored directly to Azure Blob Storage through the TO URL option.</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You need to use differential backups.</a:t>
            </a:r>
          </a:p>
        </p:txBody>
      </p:sp>
    </p:spTree>
    <p:extLst>
      <p:ext uri="{BB962C8B-B14F-4D97-AF65-F5344CB8AC3E}">
        <p14:creationId xmlns:p14="http://schemas.microsoft.com/office/powerpoint/2010/main" val="463350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429566" cy="1107996"/>
          </a:xfrm>
        </p:spPr>
        <p:txBody>
          <a:bodyPr/>
          <a:lstStyle/>
          <a:p>
            <a:r>
              <a:rPr lang="en-US">
                <a:gradFill>
                  <a:gsLst>
                    <a:gs pos="0">
                      <a:srgbClr val="0078D4"/>
                    </a:gs>
                    <a:gs pos="50000">
                      <a:srgbClr val="8661C5"/>
                    </a:gs>
                    <a:gs pos="100000">
                      <a:srgbClr val="C03BC4"/>
                    </a:gs>
                  </a:gsLst>
                  <a:lin ang="1800000" scaled="0"/>
                </a:gradFill>
              </a:rPr>
              <a:t>When does it make sense to use ADS ext. &amp; LRS vs. Link</a:t>
            </a:r>
          </a:p>
        </p:txBody>
      </p:sp>
      <p:sp>
        <p:nvSpPr>
          <p:cNvPr id="3" name="TextBox 2">
            <a:extLst>
              <a:ext uri="{FF2B5EF4-FFF2-40B4-BE49-F238E27FC236}">
                <a16:creationId xmlns:a16="http://schemas.microsoft.com/office/drawing/2014/main" id="{26EFDF30-8C70-CE9E-B6DA-7FA5EFEE31A7}"/>
              </a:ext>
            </a:extLst>
          </p:cNvPr>
          <p:cNvSpPr txBox="1"/>
          <p:nvPr/>
        </p:nvSpPr>
        <p:spPr>
          <a:xfrm>
            <a:off x="588263" y="1738114"/>
            <a:ext cx="5319022" cy="4662686"/>
          </a:xfrm>
          <a:prstGeom prst="rect">
            <a:avLst/>
          </a:prstGeom>
          <a:noFill/>
        </p:spPr>
        <p:txBody>
          <a:bodyPr wrap="square" rtlCol="0" anchor="t">
            <a:noAutofit/>
          </a:bodyPr>
          <a:lstStyle/>
          <a:p>
            <a:pPr marL="0" lvl="1" algn="ct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MI Link</a:t>
            </a:r>
          </a:p>
          <a:p>
            <a:pPr marL="285750" lvl="1" indent="-285750">
              <a:buFont typeface="Arial" panose="020B0604020202020204" pitchFamily="34" charset="0"/>
              <a:buChar char="•"/>
            </a:pPr>
            <a:r>
              <a:rPr lang="en-US" sz="2200">
                <a:solidFill>
                  <a:srgbClr val="0078D4"/>
                </a:solidFill>
                <a:latin typeface="Segoe UI"/>
                <a:cs typeface="Segoe UI"/>
              </a:rPr>
              <a:t>Minimum downtime migrations</a:t>
            </a:r>
          </a:p>
          <a:p>
            <a:pPr marL="285750" lvl="1" indent="-285750">
              <a:buFont typeface="Arial" panose="020B0604020202020204" pitchFamily="34" charset="0"/>
              <a:buChar char="•"/>
            </a:pPr>
            <a:r>
              <a:rPr lang="en-US" sz="2200">
                <a:solidFill>
                  <a:srgbClr val="0078D4"/>
                </a:solidFill>
                <a:latin typeface="Segoe UI"/>
                <a:cs typeface="Segoe UI"/>
              </a:rPr>
              <a:t>True online migration to BC</a:t>
            </a:r>
          </a:p>
          <a:p>
            <a:pPr marL="285750" lvl="1" indent="-285750">
              <a:buFont typeface="Arial" panose="020B0604020202020204" pitchFamily="34" charset="0"/>
              <a:buChar char="•"/>
            </a:pPr>
            <a:r>
              <a:rPr lang="en-US" sz="2200">
                <a:solidFill>
                  <a:srgbClr val="0078D4"/>
                </a:solidFill>
                <a:latin typeface="Segoe UI"/>
                <a:cs typeface="Segoe UI"/>
              </a:rPr>
              <a:t>SQL Server 2016 and up</a:t>
            </a:r>
          </a:p>
          <a:p>
            <a:pPr marL="285750" lvl="1" indent="-285750">
              <a:buFont typeface="Arial" panose="020B0604020202020204" pitchFamily="34" charset="0"/>
              <a:buChar char="•"/>
            </a:pPr>
            <a:r>
              <a:rPr lang="en-US" sz="2200">
                <a:solidFill>
                  <a:srgbClr val="0078D4"/>
                </a:solidFill>
                <a:latin typeface="Segoe UI"/>
                <a:cs typeface="Segoe UI"/>
              </a:rPr>
              <a:t>When customers need access to R/O secondary – analytics especially, ETL workloads</a:t>
            </a:r>
          </a:p>
          <a:p>
            <a:pPr marL="285750" lvl="1" indent="-285750">
              <a:buFont typeface="Arial" panose="020B0604020202020204" pitchFamily="34" charset="0"/>
              <a:buChar char="•"/>
            </a:pPr>
            <a:r>
              <a:rPr lang="en-US" sz="2200">
                <a:solidFill>
                  <a:srgbClr val="0078D4"/>
                </a:solidFill>
                <a:latin typeface="Segoe UI"/>
                <a:cs typeface="Segoe UI"/>
              </a:rPr>
              <a:t>When customers are not ready to migrate for a long time, or need a very long time</a:t>
            </a:r>
          </a:p>
          <a:p>
            <a:pPr marL="285750" lvl="1" indent="-285750">
              <a:buFont typeface="Arial" panose="020B0604020202020204" pitchFamily="34" charset="0"/>
              <a:buChar char="•"/>
            </a:pPr>
            <a:r>
              <a:rPr lang="en-US" sz="2200">
                <a:solidFill>
                  <a:srgbClr val="0078D4"/>
                </a:solidFill>
                <a:latin typeface="Segoe UI"/>
                <a:cs typeface="Segoe UI"/>
              </a:rPr>
              <a:t>VM -&gt; MI migrations (network config simple)</a:t>
            </a:r>
          </a:p>
        </p:txBody>
      </p:sp>
      <p:sp>
        <p:nvSpPr>
          <p:cNvPr id="4" name="TextBox 3">
            <a:extLst>
              <a:ext uri="{FF2B5EF4-FFF2-40B4-BE49-F238E27FC236}">
                <a16:creationId xmlns:a16="http://schemas.microsoft.com/office/drawing/2014/main" id="{50221352-427A-8305-4DD9-9407FF0BA88C}"/>
              </a:ext>
            </a:extLst>
          </p:cNvPr>
          <p:cNvSpPr txBox="1"/>
          <p:nvPr/>
        </p:nvSpPr>
        <p:spPr>
          <a:xfrm>
            <a:off x="6382414" y="1738114"/>
            <a:ext cx="4982846" cy="3881636"/>
          </a:xfrm>
          <a:prstGeom prst="rect">
            <a:avLst/>
          </a:prstGeom>
          <a:noFill/>
        </p:spPr>
        <p:txBody>
          <a:bodyPr wrap="square" rtlCol="0" anchor="t">
            <a:noAutofit/>
          </a:bodyPr>
          <a:lstStyle/>
          <a:p>
            <a:pPr marL="0" lvl="1" algn="ct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ADS extension, or LRS</a:t>
            </a:r>
          </a:p>
          <a:p>
            <a:pPr marL="285750" lvl="1" indent="-285750">
              <a:buFont typeface="Arial" panose="020B0604020202020204" pitchFamily="34" charset="0"/>
              <a:buChar char="•"/>
            </a:pPr>
            <a:r>
              <a:rPr lang="en-US" sz="2200">
                <a:solidFill>
                  <a:srgbClr val="0078D4"/>
                </a:solidFill>
                <a:cs typeface="Segoe UI"/>
              </a:rPr>
              <a:t>When minimum downtime is not an issue</a:t>
            </a:r>
          </a:p>
          <a:p>
            <a:pPr marL="285750" lvl="1" indent="-285750">
              <a:buFont typeface="Arial" panose="020B0604020202020204" pitchFamily="34" charset="0"/>
              <a:buChar char="•"/>
            </a:pPr>
            <a:r>
              <a:rPr lang="en-US" sz="2200">
                <a:solidFill>
                  <a:srgbClr val="0078D4"/>
                </a:solidFill>
                <a:latin typeface="Segoe UI"/>
                <a:cs typeface="Segoe UI"/>
              </a:rPr>
              <a:t>SQL Server 2005-2014</a:t>
            </a:r>
          </a:p>
          <a:p>
            <a:pPr marL="285750" lvl="1" indent="-285750">
              <a:buFont typeface="Arial" panose="020B0604020202020204" pitchFamily="34" charset="0"/>
              <a:buChar char="•"/>
            </a:pPr>
            <a:r>
              <a:rPr lang="en-US" sz="2200">
                <a:solidFill>
                  <a:srgbClr val="0078D4"/>
                </a:solidFill>
                <a:latin typeface="Segoe UI"/>
                <a:cs typeface="Segoe UI"/>
              </a:rPr>
              <a:t>When network configuration is an issue </a:t>
            </a:r>
            <a:br>
              <a:rPr lang="en-US" sz="2200">
                <a:solidFill>
                  <a:srgbClr val="0078D4"/>
                </a:solidFill>
                <a:latin typeface="Segoe UI"/>
                <a:cs typeface="Segoe UI"/>
              </a:rPr>
            </a:br>
            <a:r>
              <a:rPr lang="en-US" sz="2200">
                <a:solidFill>
                  <a:srgbClr val="0078D4"/>
                </a:solidFill>
                <a:latin typeface="Segoe UI"/>
                <a:cs typeface="Segoe UI"/>
              </a:rPr>
              <a:t>(can only use public endpoints)</a:t>
            </a:r>
          </a:p>
          <a:p>
            <a:pPr marL="285750" lvl="1" indent="-285750">
              <a:buFont typeface="Arial" panose="020B0604020202020204" pitchFamily="34" charset="0"/>
              <a:buChar char="•"/>
            </a:pPr>
            <a:r>
              <a:rPr lang="en-US" sz="2200">
                <a:solidFill>
                  <a:srgbClr val="0078D4"/>
                </a:solidFill>
                <a:latin typeface="Segoe UI"/>
                <a:cs typeface="Segoe UI"/>
              </a:rPr>
              <a:t>Non-sensitive workloads</a:t>
            </a:r>
          </a:p>
          <a:p>
            <a:pPr marL="285750" lvl="1" indent="-285750">
              <a:buFont typeface="Arial" panose="020B0604020202020204" pitchFamily="34" charset="0"/>
              <a:buChar char="•"/>
            </a:pPr>
            <a:r>
              <a:rPr lang="en-US" sz="2200">
                <a:solidFill>
                  <a:srgbClr val="0078D4"/>
                </a:solidFill>
                <a:cs typeface="Segoe UI"/>
              </a:rPr>
              <a:t>When customers can do their migrations quickly</a:t>
            </a:r>
            <a:endParaRPr lang="en-US" sz="2200">
              <a:solidFill>
                <a:srgbClr val="0078D4"/>
              </a:solidFill>
              <a:latin typeface="Segoe UI"/>
              <a:cs typeface="Segoe UI"/>
            </a:endParaRPr>
          </a:p>
        </p:txBody>
      </p:sp>
    </p:spTree>
    <p:extLst>
      <p:ext uri="{BB962C8B-B14F-4D97-AF65-F5344CB8AC3E}">
        <p14:creationId xmlns:p14="http://schemas.microsoft.com/office/powerpoint/2010/main" val="108960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DMA – Database Migration Assistant</a:t>
            </a:r>
          </a:p>
        </p:txBody>
      </p:sp>
      <p:sp>
        <p:nvSpPr>
          <p:cNvPr id="3" name="TextBox 2">
            <a:extLst>
              <a:ext uri="{FF2B5EF4-FFF2-40B4-BE49-F238E27FC236}">
                <a16:creationId xmlns:a16="http://schemas.microsoft.com/office/drawing/2014/main" id="{8FB092BC-2693-C76C-AB28-5AEE43399881}"/>
              </a:ext>
            </a:extLst>
          </p:cNvPr>
          <p:cNvSpPr txBox="1"/>
          <p:nvPr/>
        </p:nvSpPr>
        <p:spPr>
          <a:xfrm>
            <a:off x="588263" y="1011198"/>
            <a:ext cx="5336782" cy="307777"/>
          </a:xfrm>
          <a:prstGeom prst="rect">
            <a:avLst/>
          </a:prstGeom>
          <a:noFill/>
        </p:spPr>
        <p:txBody>
          <a:bodyPr wrap="none" lIns="0" tIns="0" rIns="0" bIns="0" rtlCol="0">
            <a:spAutoFit/>
          </a:bodyPr>
          <a:lstStyle/>
          <a:p>
            <a:pPr algn="l"/>
            <a:r>
              <a:rPr lang="en-US" sz="2000" b="1" u="sng"/>
              <a:t>https://learn.microsoft.com/en-us/sql/dma/</a:t>
            </a:r>
          </a:p>
        </p:txBody>
      </p:sp>
      <p:pic>
        <p:nvPicPr>
          <p:cNvPr id="7" name="Picture 6">
            <a:extLst>
              <a:ext uri="{FF2B5EF4-FFF2-40B4-BE49-F238E27FC236}">
                <a16:creationId xmlns:a16="http://schemas.microsoft.com/office/drawing/2014/main" id="{44959761-FC3D-9752-7CE1-390B1FDD42B9}"/>
              </a:ext>
            </a:extLst>
          </p:cNvPr>
          <p:cNvPicPr>
            <a:picLocks noChangeAspect="1"/>
          </p:cNvPicPr>
          <p:nvPr/>
        </p:nvPicPr>
        <p:blipFill>
          <a:blip r:embed="rId2"/>
          <a:stretch>
            <a:fillRect/>
          </a:stretch>
        </p:blipFill>
        <p:spPr>
          <a:xfrm>
            <a:off x="588263" y="1777773"/>
            <a:ext cx="8297433" cy="4153480"/>
          </a:xfrm>
          <a:prstGeom prst="rect">
            <a:avLst/>
          </a:prstGeom>
        </p:spPr>
      </p:pic>
      <p:sp>
        <p:nvSpPr>
          <p:cNvPr id="10" name="TextBox 9">
            <a:extLst>
              <a:ext uri="{FF2B5EF4-FFF2-40B4-BE49-F238E27FC236}">
                <a16:creationId xmlns:a16="http://schemas.microsoft.com/office/drawing/2014/main" id="{366C64FA-BBCA-20B5-4FE7-64D25784AE4D}"/>
              </a:ext>
            </a:extLst>
          </p:cNvPr>
          <p:cNvSpPr txBox="1"/>
          <p:nvPr/>
        </p:nvSpPr>
        <p:spPr>
          <a:xfrm>
            <a:off x="8527384" y="426422"/>
            <a:ext cx="3531416" cy="615553"/>
          </a:xfrm>
          <a:prstGeom prst="rect">
            <a:avLst/>
          </a:prstGeom>
          <a:noFill/>
        </p:spPr>
        <p:txBody>
          <a:bodyPr wrap="none" lIns="0" tIns="0" rIns="0" bIns="0" rtlCol="0">
            <a:spAutoFit/>
          </a:bodyPr>
          <a:lstStyle/>
          <a:p>
            <a:pPr algn="l"/>
            <a:r>
              <a:rPr lang="en-US" sz="2000"/>
              <a:t>Not just a GUI tool, </a:t>
            </a:r>
          </a:p>
          <a:p>
            <a:pPr algn="l"/>
            <a:r>
              <a:rPr lang="en-US" sz="2000"/>
              <a:t>but it has a CLI version as well !</a:t>
            </a:r>
          </a:p>
        </p:txBody>
      </p:sp>
    </p:spTree>
    <p:extLst>
      <p:ext uri="{BB962C8B-B14F-4D97-AF65-F5344CB8AC3E}">
        <p14:creationId xmlns:p14="http://schemas.microsoft.com/office/powerpoint/2010/main" val="33752198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36E032-2626-3628-E22D-7EAAB5CC77E5}"/>
              </a:ext>
            </a:extLst>
          </p:cNvPr>
          <p:cNvSpPr/>
          <p:nvPr/>
        </p:nvSpPr>
        <p:spPr bwMode="auto">
          <a:xfrm>
            <a:off x="584200" y="1435100"/>
            <a:ext cx="11025206" cy="4833938"/>
          </a:xfrm>
          <a:prstGeom prst="rect">
            <a:avLst/>
          </a:prstGeom>
          <a:gradFill>
            <a:gsLst>
              <a:gs pos="2917">
                <a:srgbClr val="0078D4"/>
              </a:gs>
              <a:gs pos="100000">
                <a:srgbClr val="F4364C"/>
              </a:gs>
              <a:gs pos="56000">
                <a:srgbClr val="8661C5"/>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33F59F80-55BA-DDF3-1306-7DEC814DA8F2}"/>
              </a:ext>
            </a:extLst>
          </p:cNvPr>
          <p:cNvSpPr>
            <a:spLocks noGrp="1"/>
          </p:cNvSpPr>
          <p:nvPr>
            <p:ph type="title"/>
          </p:nvPr>
        </p:nvSpPr>
        <p:spPr>
          <a:xfrm>
            <a:off x="935322" y="451722"/>
            <a:ext cx="2983605" cy="553998"/>
          </a:xfrm>
        </p:spPr>
        <p:txBody>
          <a:bodyPr/>
          <a:lstStyle/>
          <a:p>
            <a:r>
              <a:rPr lang="en-US">
                <a:solidFill>
                  <a:srgbClr val="0078D4"/>
                </a:solidFill>
                <a:latin typeface="Segoe UI Semilight" panose="020B0402040204020203" pitchFamily="34" charset="0"/>
                <a:cs typeface="Segoe UI Semilight" panose="020B0402040204020203" pitchFamily="34" charset="0"/>
              </a:rPr>
              <a:t>How it started</a:t>
            </a:r>
          </a:p>
        </p:txBody>
      </p:sp>
      <p:sp>
        <p:nvSpPr>
          <p:cNvPr id="8" name="Title 4">
            <a:extLst>
              <a:ext uri="{FF2B5EF4-FFF2-40B4-BE49-F238E27FC236}">
                <a16:creationId xmlns:a16="http://schemas.microsoft.com/office/drawing/2014/main" id="{0E25D799-6CC4-3C68-48F5-75F5E236869D}"/>
              </a:ext>
            </a:extLst>
          </p:cNvPr>
          <p:cNvSpPr txBox="1">
            <a:spLocks/>
          </p:cNvSpPr>
          <p:nvPr/>
        </p:nvSpPr>
        <p:spPr>
          <a:xfrm>
            <a:off x="6747163" y="451722"/>
            <a:ext cx="28265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solidFill>
                  <a:srgbClr val="8661C5"/>
                </a:solidFill>
                <a:latin typeface="Segoe UI Semilight" panose="020B0402040204020203" pitchFamily="34" charset="0"/>
                <a:cs typeface="Segoe UI Semilight" panose="020B0402040204020203" pitchFamily="34" charset="0"/>
              </a:rPr>
              <a:t>How it’s going</a:t>
            </a:r>
          </a:p>
        </p:txBody>
      </p:sp>
      <p:sp>
        <p:nvSpPr>
          <p:cNvPr id="9" name="Content Placeholder 5">
            <a:extLst>
              <a:ext uri="{FF2B5EF4-FFF2-40B4-BE49-F238E27FC236}">
                <a16:creationId xmlns:a16="http://schemas.microsoft.com/office/drawing/2014/main" id="{553CC8FE-C618-4391-C464-C954AA429FC0}"/>
              </a:ext>
            </a:extLst>
          </p:cNvPr>
          <p:cNvSpPr txBox="1">
            <a:spLocks/>
          </p:cNvSpPr>
          <p:nvPr/>
        </p:nvSpPr>
        <p:spPr>
          <a:xfrm>
            <a:off x="967500" y="2993271"/>
            <a:ext cx="4509517"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Oct 1st, 2018</a:t>
            </a:r>
            <a:br>
              <a:rPr lang="en-US" sz="3600" spc="-50">
                <a:ln w="3175">
                  <a:noFill/>
                </a:ln>
                <a:solidFill>
                  <a:schemeClr val="bg1"/>
                </a:solidFill>
                <a:latin typeface="+mj-lt"/>
              </a:rPr>
            </a:br>
            <a:r>
              <a:rPr lang="en-US" sz="3600" spc="-50">
                <a:ln w="3175">
                  <a:noFill/>
                </a:ln>
                <a:solidFill>
                  <a:schemeClr val="bg1"/>
                </a:solidFill>
                <a:latin typeface="+mj-lt"/>
              </a:rPr>
              <a:t>General Purpose GA </a:t>
            </a:r>
          </a:p>
        </p:txBody>
      </p:sp>
      <p:sp>
        <p:nvSpPr>
          <p:cNvPr id="12" name="Content Placeholder 5">
            <a:extLst>
              <a:ext uri="{FF2B5EF4-FFF2-40B4-BE49-F238E27FC236}">
                <a16:creationId xmlns:a16="http://schemas.microsoft.com/office/drawing/2014/main" id="{7C448233-0511-8EAB-D4FD-2262ADFB13D5}"/>
              </a:ext>
            </a:extLst>
          </p:cNvPr>
          <p:cNvSpPr txBox="1">
            <a:spLocks/>
          </p:cNvSpPr>
          <p:nvPr/>
        </p:nvSpPr>
        <p:spPr>
          <a:xfrm>
            <a:off x="6850687" y="2993271"/>
            <a:ext cx="4515781"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Year 2023</a:t>
            </a:r>
          </a:p>
          <a:p>
            <a:pPr marL="0" indent="0">
              <a:spcBef>
                <a:spcPct val="0"/>
              </a:spcBef>
              <a:buFont typeface="Wingdings" panose="05000000000000000000" pitchFamily="2" charset="2"/>
              <a:buNone/>
            </a:pPr>
            <a:r>
              <a:rPr lang="en-US" sz="3600" spc="-50">
                <a:ln w="3175">
                  <a:noFill/>
                </a:ln>
                <a:solidFill>
                  <a:schemeClr val="bg1"/>
                </a:solidFill>
                <a:latin typeface="+mj-lt"/>
              </a:rPr>
              <a:t>30+ product updates</a:t>
            </a:r>
          </a:p>
        </p:txBody>
      </p:sp>
      <p:sp>
        <p:nvSpPr>
          <p:cNvPr id="17" name="Rectangle 16">
            <a:extLst>
              <a:ext uri="{FF2B5EF4-FFF2-40B4-BE49-F238E27FC236}">
                <a16:creationId xmlns:a16="http://schemas.microsoft.com/office/drawing/2014/main" id="{C33DF3BE-A283-613E-5FD5-DF2B3B3AC7A0}"/>
              </a:ext>
            </a:extLst>
          </p:cNvPr>
          <p:cNvSpPr/>
          <p:nvPr/>
        </p:nvSpPr>
        <p:spPr bwMode="auto">
          <a:xfrm>
            <a:off x="5777696" y="1435100"/>
            <a:ext cx="636608"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aphicFrame>
        <p:nvGraphicFramePr>
          <p:cNvPr id="7" name="Chart 6">
            <a:extLst>
              <a:ext uri="{FF2B5EF4-FFF2-40B4-BE49-F238E27FC236}">
                <a16:creationId xmlns:a16="http://schemas.microsoft.com/office/drawing/2014/main" id="{A71CDB11-23B3-2C67-746B-4547BEEB4677}"/>
              </a:ext>
            </a:extLst>
          </p:cNvPr>
          <p:cNvGraphicFramePr>
            <a:graphicFrameLocks/>
          </p:cNvGraphicFramePr>
          <p:nvPr>
            <p:extLst>
              <p:ext uri="{D42A27DB-BD31-4B8C-83A1-F6EECF244321}">
                <p14:modId xmlns:p14="http://schemas.microsoft.com/office/powerpoint/2010/main" val="2489388166"/>
              </p:ext>
            </p:extLst>
          </p:nvPr>
        </p:nvGraphicFramePr>
        <p:xfrm>
          <a:off x="6622024" y="395450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6D83CBC-9133-6CFE-9A1E-927EA7AD6C75}"/>
              </a:ext>
            </a:extLst>
          </p:cNvPr>
          <p:cNvSpPr txBox="1"/>
          <p:nvPr/>
        </p:nvSpPr>
        <p:spPr>
          <a:xfrm>
            <a:off x="10522789" y="6053594"/>
            <a:ext cx="397545" cy="215444"/>
          </a:xfrm>
          <a:prstGeom prst="rect">
            <a:avLst/>
          </a:prstGeom>
          <a:noFill/>
        </p:spPr>
        <p:txBody>
          <a:bodyPr wrap="none" lIns="0" tIns="0" rIns="0" bIns="0" rtlCol="0">
            <a:spAutoFit/>
          </a:bodyPr>
          <a:lstStyle/>
          <a:p>
            <a:pPr algn="l"/>
            <a:r>
              <a:rPr lang="en-US" sz="1400">
                <a:solidFill>
                  <a:srgbClr val="E93A58"/>
                </a:solidFill>
                <a:latin typeface="Segoe UI Semibold" panose="020B0702040204020203" pitchFamily="34" charset="0"/>
                <a:cs typeface="Segoe UI Semibold" panose="020B0702040204020203" pitchFamily="34" charset="0"/>
              </a:rPr>
              <a:t>2023</a:t>
            </a:r>
            <a:endParaRPr lang="en-US" sz="1600">
              <a:solidFill>
                <a:srgbClr val="E93A58"/>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263E9CFF-10D6-1253-B127-B86ED72E82BD}"/>
              </a:ext>
            </a:extLst>
          </p:cNvPr>
          <p:cNvSpPr txBox="1"/>
          <p:nvPr/>
        </p:nvSpPr>
        <p:spPr>
          <a:xfrm>
            <a:off x="9830232" y="6053594"/>
            <a:ext cx="397545" cy="215444"/>
          </a:xfrm>
          <a:prstGeom prst="rect">
            <a:avLst/>
          </a:prstGeom>
          <a:noFill/>
        </p:spPr>
        <p:txBody>
          <a:bodyPr wrap="none" lIns="0" tIns="0" rIns="0" bIns="0" rtlCol="0">
            <a:spAutoFit/>
          </a:bodyPr>
          <a:lstStyle/>
          <a:p>
            <a:pPr algn="l"/>
            <a:r>
              <a:rPr lang="en-US" sz="1400">
                <a:solidFill>
                  <a:srgbClr val="DC3F67"/>
                </a:solidFill>
                <a:latin typeface="Segoe UI Semibold" panose="020B0702040204020203" pitchFamily="34" charset="0"/>
                <a:cs typeface="Segoe UI Semibold" panose="020B0702040204020203" pitchFamily="34" charset="0"/>
              </a:rPr>
              <a:t>2022</a:t>
            </a:r>
            <a:endParaRPr lang="en-US" sz="1600">
              <a:solidFill>
                <a:srgbClr val="DC3F67"/>
              </a:soli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236F3764-5303-3189-A8E9-B74E497F303D}"/>
              </a:ext>
            </a:extLst>
          </p:cNvPr>
          <p:cNvSpPr txBox="1"/>
          <p:nvPr/>
        </p:nvSpPr>
        <p:spPr>
          <a:xfrm>
            <a:off x="9154295" y="6053594"/>
            <a:ext cx="370294" cy="215444"/>
          </a:xfrm>
          <a:prstGeom prst="rect">
            <a:avLst/>
          </a:prstGeom>
          <a:noFill/>
        </p:spPr>
        <p:txBody>
          <a:bodyPr wrap="none" lIns="0" tIns="0" rIns="0" bIns="0" rtlCol="0">
            <a:spAutoFit/>
          </a:bodyPr>
          <a:lstStyle/>
          <a:p>
            <a:pPr algn="l"/>
            <a:r>
              <a:rPr lang="en-US" sz="1400">
                <a:solidFill>
                  <a:srgbClr val="D04474"/>
                </a:solidFill>
                <a:latin typeface="Segoe UI Semibold" panose="020B0702040204020203" pitchFamily="34" charset="0"/>
                <a:cs typeface="Segoe UI Semibold" panose="020B0702040204020203" pitchFamily="34" charset="0"/>
              </a:rPr>
              <a:t>2021</a:t>
            </a:r>
            <a:endParaRPr lang="en-US" sz="1600">
              <a:solidFill>
                <a:srgbClr val="D04474"/>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29A89F0C-51DD-B215-260E-AA090A7C86B4}"/>
              </a:ext>
            </a:extLst>
          </p:cNvPr>
          <p:cNvSpPr txBox="1"/>
          <p:nvPr/>
        </p:nvSpPr>
        <p:spPr>
          <a:xfrm>
            <a:off x="8461738" y="6053594"/>
            <a:ext cx="397545" cy="215444"/>
          </a:xfrm>
          <a:prstGeom prst="rect">
            <a:avLst/>
          </a:prstGeom>
          <a:noFill/>
        </p:spPr>
        <p:txBody>
          <a:bodyPr wrap="none" lIns="0" tIns="0" rIns="0" bIns="0" rtlCol="0">
            <a:spAutoFit/>
          </a:bodyPr>
          <a:lstStyle/>
          <a:p>
            <a:pPr algn="l"/>
            <a:r>
              <a:rPr lang="en-US" sz="1400">
                <a:solidFill>
                  <a:srgbClr val="C34982"/>
                </a:solidFill>
                <a:latin typeface="Segoe UI Semibold" panose="020B0702040204020203" pitchFamily="34" charset="0"/>
                <a:cs typeface="Segoe UI Semibold" panose="020B0702040204020203" pitchFamily="34" charset="0"/>
              </a:rPr>
              <a:t>2020</a:t>
            </a:r>
            <a:endParaRPr lang="en-US" sz="1600">
              <a:solidFill>
                <a:srgbClr val="C34982"/>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F4039FA9-21D8-27AA-EE60-56C968D87034}"/>
              </a:ext>
            </a:extLst>
          </p:cNvPr>
          <p:cNvSpPr txBox="1"/>
          <p:nvPr/>
        </p:nvSpPr>
        <p:spPr>
          <a:xfrm>
            <a:off x="7784421" y="6053594"/>
            <a:ext cx="371897" cy="215444"/>
          </a:xfrm>
          <a:prstGeom prst="rect">
            <a:avLst/>
          </a:prstGeom>
          <a:noFill/>
        </p:spPr>
        <p:txBody>
          <a:bodyPr wrap="none" lIns="0" tIns="0" rIns="0" bIns="0" rtlCol="0">
            <a:spAutoFit/>
          </a:bodyPr>
          <a:lstStyle/>
          <a:p>
            <a:pPr algn="l"/>
            <a:r>
              <a:rPr lang="en-US" sz="1400">
                <a:solidFill>
                  <a:srgbClr val="B74E90"/>
                </a:solidFill>
                <a:latin typeface="Segoe UI Semibold" panose="020B0702040204020203" pitchFamily="34" charset="0"/>
                <a:cs typeface="Segoe UI Semibold" panose="020B0702040204020203" pitchFamily="34" charset="0"/>
              </a:rPr>
              <a:t>2019</a:t>
            </a:r>
            <a:endParaRPr lang="en-US" sz="1600">
              <a:solidFill>
                <a:srgbClr val="B74E90"/>
              </a:soli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99040C2F-6600-AD92-7708-D9A418495063}"/>
              </a:ext>
            </a:extLst>
          </p:cNvPr>
          <p:cNvSpPr txBox="1"/>
          <p:nvPr/>
        </p:nvSpPr>
        <p:spPr>
          <a:xfrm>
            <a:off x="7104564" y="6053594"/>
            <a:ext cx="370294" cy="215444"/>
          </a:xfrm>
          <a:prstGeom prst="rect">
            <a:avLst/>
          </a:prstGeom>
          <a:noFill/>
        </p:spPr>
        <p:txBody>
          <a:bodyPr wrap="none" lIns="0" tIns="0" rIns="0" bIns="0" rtlCol="0">
            <a:spAutoFit/>
          </a:bodyPr>
          <a:lstStyle/>
          <a:p>
            <a:pPr algn="l"/>
            <a:r>
              <a:rPr lang="en-US" sz="1400">
                <a:solidFill>
                  <a:srgbClr val="AA539D"/>
                </a:solidFill>
                <a:latin typeface="Segoe UI Semibold" panose="020B0702040204020203" pitchFamily="34" charset="0"/>
                <a:cs typeface="Segoe UI Semibold" panose="020B0702040204020203" pitchFamily="34" charset="0"/>
              </a:rPr>
              <a:t>2018</a:t>
            </a:r>
            <a:endParaRPr lang="en-US" sz="1600">
              <a:solidFill>
                <a:srgbClr val="AA539D"/>
              </a:soli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2ECA1E79-65BE-B0D0-59BA-3DC7DDCBBDA7}"/>
              </a:ext>
            </a:extLst>
          </p:cNvPr>
          <p:cNvSpPr txBox="1"/>
          <p:nvPr/>
        </p:nvSpPr>
        <p:spPr>
          <a:xfrm>
            <a:off x="7040880" y="5807153"/>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8</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68B6BDBE-B799-98AE-8038-08C440FE262D}"/>
              </a:ext>
            </a:extLst>
          </p:cNvPr>
          <p:cNvSpPr txBox="1"/>
          <p:nvPr/>
        </p:nvSpPr>
        <p:spPr>
          <a:xfrm>
            <a:off x="7723989" y="5316269"/>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19</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55333EB9-906D-37D0-C360-44BA9A2AF095}"/>
              </a:ext>
            </a:extLst>
          </p:cNvPr>
          <p:cNvSpPr txBox="1"/>
          <p:nvPr/>
        </p:nvSpPr>
        <p:spPr>
          <a:xfrm>
            <a:off x="8414130" y="5417938"/>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17</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898D5A76-91F3-C7DD-8C98-461854539046}"/>
              </a:ext>
            </a:extLst>
          </p:cNvPr>
          <p:cNvSpPr txBox="1"/>
          <p:nvPr/>
        </p:nvSpPr>
        <p:spPr>
          <a:xfrm>
            <a:off x="9098142" y="508054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25</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DC3683D5-220C-53CE-247F-483A6D50824B}"/>
              </a:ext>
            </a:extLst>
          </p:cNvPr>
          <p:cNvSpPr txBox="1"/>
          <p:nvPr/>
        </p:nvSpPr>
        <p:spPr>
          <a:xfrm>
            <a:off x="10463134" y="4865100"/>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30</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E0E9AE65-A788-9886-5015-E1232F43BB60}"/>
              </a:ext>
            </a:extLst>
          </p:cNvPr>
          <p:cNvSpPr txBox="1"/>
          <p:nvPr/>
        </p:nvSpPr>
        <p:spPr>
          <a:xfrm>
            <a:off x="9782624" y="435865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42</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3" name="Title 1">
            <a:extLst>
              <a:ext uri="{FF2B5EF4-FFF2-40B4-BE49-F238E27FC236}">
                <a16:creationId xmlns:a16="http://schemas.microsoft.com/office/drawing/2014/main" id="{D939BDF0-FBF2-4474-40B0-230CF89428D3}"/>
              </a:ext>
            </a:extLst>
          </p:cNvPr>
          <p:cNvSpPr txBox="1">
            <a:spLocks/>
          </p:cNvSpPr>
          <p:nvPr/>
        </p:nvSpPr>
        <p:spPr>
          <a:xfrm>
            <a:off x="14541339" y="3575070"/>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aka.ms/sqlminov23</a:t>
            </a:r>
          </a:p>
        </p:txBody>
      </p:sp>
    </p:spTree>
    <p:extLst>
      <p:ext uri="{BB962C8B-B14F-4D97-AF65-F5344CB8AC3E}">
        <p14:creationId xmlns:p14="http://schemas.microsoft.com/office/powerpoint/2010/main" val="15191914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SKU Recommendation</a:t>
            </a:r>
          </a:p>
        </p:txBody>
      </p:sp>
      <p:sp>
        <p:nvSpPr>
          <p:cNvPr id="3" name="TextBox 2">
            <a:extLst>
              <a:ext uri="{FF2B5EF4-FFF2-40B4-BE49-F238E27FC236}">
                <a16:creationId xmlns:a16="http://schemas.microsoft.com/office/drawing/2014/main" id="{8FB092BC-2693-C76C-AB28-5AEE43399881}"/>
              </a:ext>
            </a:extLst>
          </p:cNvPr>
          <p:cNvSpPr txBox="1"/>
          <p:nvPr/>
        </p:nvSpPr>
        <p:spPr>
          <a:xfrm>
            <a:off x="842591" y="3591348"/>
            <a:ext cx="5129828" cy="1538883"/>
          </a:xfrm>
          <a:prstGeom prst="rect">
            <a:avLst/>
          </a:prstGeom>
          <a:noFill/>
        </p:spPr>
        <p:txBody>
          <a:bodyPr wrap="square" lIns="0" tIns="0" rIns="0" bIns="0" rtlCol="0">
            <a:spAutoFit/>
          </a:bodyPr>
          <a:lstStyle/>
          <a:p>
            <a:pPr algn="l"/>
            <a:r>
              <a:rPr lang="en-US" sz="2000">
                <a:solidFill>
                  <a:srgbClr val="0078D4"/>
                </a:solidFill>
              </a:rPr>
              <a:t>The tool will collect your performance data, and will recommend a corresponding </a:t>
            </a:r>
          </a:p>
          <a:p>
            <a:pPr algn="l"/>
            <a:r>
              <a:rPr lang="en-US" sz="2000">
                <a:solidFill>
                  <a:srgbClr val="0078D4"/>
                </a:solidFill>
              </a:rPr>
              <a:t>Service tier, Hardware and sizing configuration for Azure SQL Managed Instance</a:t>
            </a:r>
          </a:p>
        </p:txBody>
      </p:sp>
      <p:sp>
        <p:nvSpPr>
          <p:cNvPr id="11" name="TextBox 10">
            <a:extLst>
              <a:ext uri="{FF2B5EF4-FFF2-40B4-BE49-F238E27FC236}">
                <a16:creationId xmlns:a16="http://schemas.microsoft.com/office/drawing/2014/main" id="{3AE36B23-45AC-B34A-5A94-AAA277CDB3C8}"/>
              </a:ext>
            </a:extLst>
          </p:cNvPr>
          <p:cNvSpPr txBox="1"/>
          <p:nvPr/>
        </p:nvSpPr>
        <p:spPr>
          <a:xfrm>
            <a:off x="585217" y="1011198"/>
            <a:ext cx="8803051" cy="307777"/>
          </a:xfrm>
          <a:prstGeom prst="rect">
            <a:avLst/>
          </a:prstGeom>
          <a:noFill/>
        </p:spPr>
        <p:txBody>
          <a:bodyPr wrap="none" lIns="0" tIns="0" rIns="0" bIns="0" rtlCol="0">
            <a:spAutoFit/>
          </a:bodyPr>
          <a:lstStyle/>
          <a:p>
            <a:pPr algn="l"/>
            <a:r>
              <a:rPr lang="en-US" sz="2000" b="1" u="sng"/>
              <a:t>https://learn.microsoft.com/en-us/sql/dma/dma-sku-recommend-sql-db</a:t>
            </a:r>
          </a:p>
        </p:txBody>
      </p:sp>
      <p:pic>
        <p:nvPicPr>
          <p:cNvPr id="5" name="Picture 4">
            <a:extLst>
              <a:ext uri="{FF2B5EF4-FFF2-40B4-BE49-F238E27FC236}">
                <a16:creationId xmlns:a16="http://schemas.microsoft.com/office/drawing/2014/main" id="{E061731D-E407-AAAD-9EBF-A1910C3F7E3E}"/>
              </a:ext>
            </a:extLst>
          </p:cNvPr>
          <p:cNvPicPr>
            <a:picLocks noChangeAspect="1"/>
          </p:cNvPicPr>
          <p:nvPr/>
        </p:nvPicPr>
        <p:blipFill>
          <a:blip r:embed="rId2"/>
          <a:stretch>
            <a:fillRect/>
          </a:stretch>
        </p:blipFill>
        <p:spPr>
          <a:xfrm>
            <a:off x="585217" y="1772268"/>
            <a:ext cx="6030476" cy="1365787"/>
          </a:xfrm>
          <a:prstGeom prst="rect">
            <a:avLst/>
          </a:prstGeom>
        </p:spPr>
      </p:pic>
      <p:pic>
        <p:nvPicPr>
          <p:cNvPr id="1026" name="Picture 2" descr="Get Azure SQL SKU recommendations (Data Migration Assistant) - SQL ...">
            <a:extLst>
              <a:ext uri="{FF2B5EF4-FFF2-40B4-BE49-F238E27FC236}">
                <a16:creationId xmlns:a16="http://schemas.microsoft.com/office/drawing/2014/main" id="{E0D0F09A-19D9-4135-FF82-76F51563C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889" y="1700159"/>
            <a:ext cx="5534110" cy="439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56495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D682E9C-270C-67CC-0743-13A85769C62C}"/>
              </a:ext>
            </a:extLst>
          </p:cNvPr>
          <p:cNvSpPr>
            <a:spLocks noGrp="1"/>
          </p:cNvSpPr>
          <p:nvPr>
            <p:ph type="title"/>
          </p:nvPr>
        </p:nvSpPr>
        <p:spPr>
          <a:xfrm>
            <a:off x="585216" y="2303300"/>
            <a:ext cx="9144000" cy="1231106"/>
          </a:xfrm>
        </p:spPr>
        <p:txBody>
          <a:bodyPr/>
          <a:lstStyle/>
          <a:p>
            <a:r>
              <a:rPr lang="en-US">
                <a:solidFill>
                  <a:schemeClr val="tx1"/>
                </a:solidFill>
              </a:rPr>
              <a:t>Azure SQL Managed Instance</a:t>
            </a:r>
            <a:br>
              <a:rPr lang="en-US">
                <a:solidFill>
                  <a:schemeClr val="tx1"/>
                </a:solidFill>
              </a:rPr>
            </a:br>
            <a:r>
              <a:rPr lang="en-US">
                <a:solidFill>
                  <a:schemeClr val="tx1"/>
                </a:solidFill>
              </a:rPr>
              <a:t>Latest updates</a:t>
            </a:r>
          </a:p>
        </p:txBody>
      </p:sp>
    </p:spTree>
    <p:extLst>
      <p:ext uri="{BB962C8B-B14F-4D97-AF65-F5344CB8AC3E}">
        <p14:creationId xmlns:p14="http://schemas.microsoft.com/office/powerpoint/2010/main" val="369787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Latest Updates</a:t>
            </a:r>
          </a:p>
        </p:txBody>
      </p:sp>
      <p:pic>
        <p:nvPicPr>
          <p:cNvPr id="2050" name="Picture 2" descr="Eleven - YouTube">
            <a:extLst>
              <a:ext uri="{FF2B5EF4-FFF2-40B4-BE49-F238E27FC236}">
                <a16:creationId xmlns:a16="http://schemas.microsoft.com/office/drawing/2014/main" id="{E9376492-2820-7A65-2E6C-6D79F9137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1"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9954B4-2ECA-A2D9-02F3-132A2052D40A}"/>
              </a:ext>
            </a:extLst>
          </p:cNvPr>
          <p:cNvSpPr txBox="1"/>
          <p:nvPr/>
        </p:nvSpPr>
        <p:spPr>
          <a:xfrm>
            <a:off x="588263" y="2551837"/>
            <a:ext cx="6811240" cy="1754326"/>
          </a:xfrm>
          <a:prstGeom prst="rect">
            <a:avLst/>
          </a:prstGeom>
          <a:noFill/>
        </p:spPr>
        <p:txBody>
          <a:bodyPr wrap="square">
            <a:spAutoFit/>
          </a:bodyPr>
          <a:lstStyle/>
          <a:p>
            <a:pPr defTabSz="932742">
              <a:spcBef>
                <a:spcPct val="0"/>
              </a:spcBef>
            </a:pPr>
            <a:r>
              <a:rPr lang="en-US" sz="36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Quiz:</a:t>
            </a:r>
            <a:br>
              <a:rPr lang="en-US" sz="36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6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How many updates </a:t>
            </a:r>
            <a:br>
              <a:rPr lang="en-US" sz="36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6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will I mention today?</a:t>
            </a:r>
          </a:p>
        </p:txBody>
      </p:sp>
    </p:spTree>
    <p:extLst>
      <p:ext uri="{BB962C8B-B14F-4D97-AF65-F5344CB8AC3E}">
        <p14:creationId xmlns:p14="http://schemas.microsoft.com/office/powerpoint/2010/main" val="125812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492443"/>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Start / Stop in General Availability</a:t>
            </a:r>
          </a:p>
        </p:txBody>
      </p:sp>
      <p:pic>
        <p:nvPicPr>
          <p:cNvPr id="3074" name="Picture 2" descr="Diagram that shows the various states of a SQL Managed Instance deployment.">
            <a:extLst>
              <a:ext uri="{FF2B5EF4-FFF2-40B4-BE49-F238E27FC236}">
                <a16:creationId xmlns:a16="http://schemas.microsoft.com/office/drawing/2014/main" id="{F8B69BEB-6A2A-869C-435C-FAF492263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727" y="1641765"/>
            <a:ext cx="303847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reenshot of the 'Start/Stop schedule' page of the managed instance.">
            <a:extLst>
              <a:ext uri="{FF2B5EF4-FFF2-40B4-BE49-F238E27FC236}">
                <a16:creationId xmlns:a16="http://schemas.microsoft.com/office/drawing/2014/main" id="{C1E5E804-9F65-E465-0C73-CAF7CF6A4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908" y="3964971"/>
            <a:ext cx="6612637" cy="28930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creenshot of the managed instance 'Overview' page in the Azure portal, with the 'Stop' button highlighted. ">
            <a:extLst>
              <a:ext uri="{FF2B5EF4-FFF2-40B4-BE49-F238E27FC236}">
                <a16:creationId xmlns:a16="http://schemas.microsoft.com/office/drawing/2014/main" id="{77091DEA-C73D-EF6B-D2D1-EA777C4E7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1037196"/>
            <a:ext cx="7402224" cy="271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78520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492443"/>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Zone Redundancy for BC in GA and for GP in Preview</a:t>
            </a:r>
          </a:p>
        </p:txBody>
      </p:sp>
      <p:pic>
        <p:nvPicPr>
          <p:cNvPr id="4098" name="Picture 2" descr="thumbnail image 2 of blog post titled &#10; &#10; &#10;  &#10; &#10; &#10; &#10;    &#10;  &#10;   &#10;    &#10;      &#10;       Announcing General Availability of Zone Redundancy for Azure SQL Managed Instance Business Critical&#10;       &#10;      &#10;     &#10;   &#10;  &#10; &#10;   &#10; &#10; &#10; &#10; &#10; &#10;">
            <a:extLst>
              <a:ext uri="{FF2B5EF4-FFF2-40B4-BE49-F238E27FC236}">
                <a16:creationId xmlns:a16="http://schemas.microsoft.com/office/drawing/2014/main" id="{B5AF3221-34A1-DE57-E384-B2ACB0F42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599" y="1826607"/>
            <a:ext cx="6583741" cy="40650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2225AF0-C6BB-6139-65D0-ADBAEEBEF554}"/>
              </a:ext>
            </a:extLst>
          </p:cNvPr>
          <p:cNvPicPr>
            <a:picLocks noChangeAspect="1"/>
          </p:cNvPicPr>
          <p:nvPr/>
        </p:nvPicPr>
        <p:blipFill>
          <a:blip r:embed="rId3"/>
          <a:stretch>
            <a:fillRect/>
          </a:stretch>
        </p:blipFill>
        <p:spPr>
          <a:xfrm>
            <a:off x="7487533" y="1722698"/>
            <a:ext cx="4491368" cy="4283248"/>
          </a:xfrm>
          <a:prstGeom prst="rect">
            <a:avLst/>
          </a:prstGeom>
        </p:spPr>
      </p:pic>
    </p:spTree>
    <p:extLst>
      <p:ext uri="{BB962C8B-B14F-4D97-AF65-F5344CB8AC3E}">
        <p14:creationId xmlns:p14="http://schemas.microsoft.com/office/powerpoint/2010/main" val="109540747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984885"/>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Improved price/performance &amp; flexibility</a:t>
            </a:r>
            <a:b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in the Business Critical service tier on Azure SQL MI</a:t>
            </a:r>
          </a:p>
        </p:txBody>
      </p:sp>
      <p:pic>
        <p:nvPicPr>
          <p:cNvPr id="5122" name="Picture 2" descr="thumbnail image 1 of blog post titled &#10; &#10; &#10;  &#10; &#10; &#10; &#10;    &#10;  &#10;   &#10;    &#10;      &#10;       Improved price/performance &amp; flexibility in the Business Critical service tier on Azure SQL MI&#10;       &#10;      &#10;     &#10;   &#10;  &#10; &#10;   &#10; &#10; &#10; &#10; &#10; &#10;">
            <a:extLst>
              <a:ext uri="{FF2B5EF4-FFF2-40B4-BE49-F238E27FC236}">
                <a16:creationId xmlns:a16="http://schemas.microsoft.com/office/drawing/2014/main" id="{3A40B0D2-E8D2-3AE5-A8D0-45487B9B2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63" y="1844486"/>
            <a:ext cx="69246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umbnail image 2 of blog post titled &#10; &#10; &#10;  &#10; &#10; &#10; &#10;    &#10;  &#10;   &#10;    &#10;      &#10;       Improved price/performance &amp; flexibility in the Business Critical service tier on Azure SQL MI&#10;       &#10;      &#10;     &#10;   &#10;  &#10; &#10;   &#10; &#10; &#10; &#10; &#10; &#10;">
            <a:extLst>
              <a:ext uri="{FF2B5EF4-FFF2-40B4-BE49-F238E27FC236}">
                <a16:creationId xmlns:a16="http://schemas.microsoft.com/office/drawing/2014/main" id="{1B015AB7-8CAA-DEAB-21E3-1CC71A69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3910632"/>
            <a:ext cx="6953250" cy="1981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6B6980-1E2F-0C49-9D6F-8BF3E897A4D5}"/>
              </a:ext>
            </a:extLst>
          </p:cNvPr>
          <p:cNvSpPr txBox="1"/>
          <p:nvPr/>
        </p:nvSpPr>
        <p:spPr>
          <a:xfrm>
            <a:off x="7637320" y="1743836"/>
            <a:ext cx="4197926" cy="4647426"/>
          </a:xfrm>
          <a:prstGeom prst="rect">
            <a:avLst/>
          </a:prstGeom>
          <a:noFill/>
        </p:spPr>
        <p:txBody>
          <a:bodyPr wrap="square">
            <a:spAutoFit/>
          </a:bodyPr>
          <a:lstStyle/>
          <a:p>
            <a:r>
              <a:rPr lang="en-US" sz="2000" spc="-50">
                <a:ln w="3175">
                  <a:noFill/>
                </a:ln>
                <a:solidFill>
                  <a:srgbClr val="0078D4"/>
                </a:solidFill>
                <a:latin typeface="+mj-lt"/>
                <a:cs typeface="Segoe UI" pitchFamily="34" charset="0"/>
              </a:rPr>
              <a:t>More storage at lower CPU vCores</a:t>
            </a:r>
          </a:p>
          <a:p>
            <a:endParaRPr lang="en-US" sz="2000" spc="-50">
              <a:ln w="3175">
                <a:noFill/>
              </a:ln>
              <a:solidFill>
                <a:srgbClr val="0078D4"/>
              </a:solidFill>
              <a:latin typeface="+mj-lt"/>
              <a:cs typeface="Segoe UI" pitchFamily="34" charset="0"/>
            </a:endParaRPr>
          </a:p>
          <a:p>
            <a:r>
              <a:rPr lang="en-US" sz="2000" spc="-50">
                <a:ln w="3175">
                  <a:noFill/>
                </a:ln>
                <a:solidFill>
                  <a:srgbClr val="0078D4"/>
                </a:solidFill>
                <a:latin typeface="+mj-lt"/>
                <a:cs typeface="Segoe UI" pitchFamily="34" charset="0"/>
              </a:rPr>
              <a:t>More choices for the number of CPU vCores for the premium-series and premium-series memory optimized hardware</a:t>
            </a:r>
          </a:p>
          <a:p>
            <a:endParaRPr lang="en-US" sz="2000" spc="-50">
              <a:ln w="3175">
                <a:noFill/>
              </a:ln>
              <a:solidFill>
                <a:srgbClr val="0078D4"/>
              </a:solidFill>
              <a:latin typeface="+mj-lt"/>
              <a:cs typeface="Segoe UI" pitchFamily="34" charset="0"/>
            </a:endParaRPr>
          </a:p>
          <a:p>
            <a:r>
              <a:rPr lang="en-US" sz="2000" spc="-50">
                <a:ln w="3175">
                  <a:noFill/>
                </a:ln>
                <a:solidFill>
                  <a:srgbClr val="0078D4"/>
                </a:solidFill>
                <a:latin typeface="+mj-lt"/>
                <a:cs typeface="Segoe UI" pitchFamily="34" charset="0"/>
              </a:rPr>
              <a:t>More storage for the premium-series by supporting up to 16 TB</a:t>
            </a:r>
          </a:p>
          <a:p>
            <a:endParaRPr lang="en-US" sz="2000" spc="-50">
              <a:ln w="3175">
                <a:noFill/>
              </a:ln>
              <a:solidFill>
                <a:srgbClr val="0078D4"/>
              </a:solidFill>
              <a:latin typeface="+mj-lt"/>
              <a:cs typeface="Segoe UI" pitchFamily="34" charset="0"/>
            </a:endParaRPr>
          </a:p>
          <a:p>
            <a:r>
              <a:rPr lang="en-US" sz="2000" spc="-50">
                <a:ln w="3175">
                  <a:noFill/>
                </a:ln>
                <a:solidFill>
                  <a:srgbClr val="0078D4"/>
                </a:solidFill>
                <a:latin typeface="+mj-lt"/>
                <a:cs typeface="Segoe UI" pitchFamily="34" charset="0"/>
              </a:rPr>
              <a:t>More hardware diversity through the support for premium-series memory optimized hardware in all regions</a:t>
            </a:r>
          </a:p>
          <a:p>
            <a:endParaRPr lang="en-US" sz="1800">
              <a:solidFill>
                <a:srgbClr val="0078D4"/>
              </a:solidFill>
              <a:cs typeface="Segoe UI"/>
            </a:endParaRPr>
          </a:p>
        </p:txBody>
      </p:sp>
      <p:pic>
        <p:nvPicPr>
          <p:cNvPr id="6" name="Picture 5">
            <a:extLst>
              <a:ext uri="{FF2B5EF4-FFF2-40B4-BE49-F238E27FC236}">
                <a16:creationId xmlns:a16="http://schemas.microsoft.com/office/drawing/2014/main" id="{1FFEF6B3-DBC4-8770-51D8-8CB75D8689BC}"/>
              </a:ext>
            </a:extLst>
          </p:cNvPr>
          <p:cNvPicPr>
            <a:picLocks noChangeAspect="1"/>
          </p:cNvPicPr>
          <p:nvPr/>
        </p:nvPicPr>
        <p:blipFill>
          <a:blip r:embed="rId4"/>
          <a:stretch>
            <a:fillRect/>
          </a:stretch>
        </p:blipFill>
        <p:spPr>
          <a:xfrm>
            <a:off x="2960729" y="1692475"/>
            <a:ext cx="4437909" cy="4602567"/>
          </a:xfrm>
          <a:prstGeom prst="rect">
            <a:avLst/>
          </a:prstGeom>
        </p:spPr>
      </p:pic>
    </p:spTree>
    <p:extLst>
      <p:ext uri="{BB962C8B-B14F-4D97-AF65-F5344CB8AC3E}">
        <p14:creationId xmlns:p14="http://schemas.microsoft.com/office/powerpoint/2010/main" val="4185212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984885"/>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Premium-series Reserved Capacity</a:t>
            </a:r>
            <a:b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for Azure SQL Managed Instance</a:t>
            </a:r>
          </a:p>
        </p:txBody>
      </p:sp>
      <p:pic>
        <p:nvPicPr>
          <p:cNvPr id="5" name="Picture 4">
            <a:extLst>
              <a:ext uri="{FF2B5EF4-FFF2-40B4-BE49-F238E27FC236}">
                <a16:creationId xmlns:a16="http://schemas.microsoft.com/office/drawing/2014/main" id="{BBA7D810-7DD3-18C7-296F-53C0FBB45F42}"/>
              </a:ext>
            </a:extLst>
          </p:cNvPr>
          <p:cNvPicPr>
            <a:picLocks noChangeAspect="1"/>
          </p:cNvPicPr>
          <p:nvPr/>
        </p:nvPicPr>
        <p:blipFill>
          <a:blip r:embed="rId2"/>
          <a:stretch>
            <a:fillRect/>
          </a:stretch>
        </p:blipFill>
        <p:spPr>
          <a:xfrm>
            <a:off x="588263" y="1817207"/>
            <a:ext cx="11018520" cy="4505109"/>
          </a:xfrm>
          <a:prstGeom prst="rect">
            <a:avLst/>
          </a:prstGeom>
        </p:spPr>
      </p:pic>
    </p:spTree>
    <p:extLst>
      <p:ext uri="{BB962C8B-B14F-4D97-AF65-F5344CB8AC3E}">
        <p14:creationId xmlns:p14="http://schemas.microsoft.com/office/powerpoint/2010/main" val="215996966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984885"/>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GA of database copy and move</a:t>
            </a:r>
            <a:b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for Azure SQL Managed Instance</a:t>
            </a:r>
          </a:p>
        </p:txBody>
      </p:sp>
      <p:pic>
        <p:nvPicPr>
          <p:cNvPr id="12290" name="Picture 2" descr="thumbnail image 2 of blog post titled &#10; &#10; &#10;  &#10; &#10; &#10; &#10;    &#10;  &#10;   &#10;    &#10;      &#10;       GA of database copy and move for Azure SQL Managed Instance&#10;       &#10;      &#10;     &#10;   &#10;  &#10; &#10;   &#10; &#10; &#10; &#10; &#10; &#10;">
            <a:extLst>
              <a:ext uri="{FF2B5EF4-FFF2-40B4-BE49-F238E27FC236}">
                <a16:creationId xmlns:a16="http://schemas.microsoft.com/office/drawing/2014/main" id="{45406372-C491-98FB-27B9-2631A0B74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767" y="2447139"/>
            <a:ext cx="381000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umbnail image 1 of blog post titled &#10; &#10; &#10;  &#10; &#10; &#10; &#10;    &#10;  &#10;   &#10;    &#10;      &#10;       GA of database copy and move for Azure SQL Managed Instance&#10;       &#10;      &#10;     &#10;   &#10;  &#10; &#10;   &#10; &#10; &#10; &#10; &#10; &#10;">
            <a:extLst>
              <a:ext uri="{FF2B5EF4-FFF2-40B4-BE49-F238E27FC236}">
                <a16:creationId xmlns:a16="http://schemas.microsoft.com/office/drawing/2014/main" id="{CE8DC3C8-9376-EF06-2C98-A800E28FF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35" y="2256640"/>
            <a:ext cx="38100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904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4910837" cy="1107996"/>
          </a:xfrm>
        </p:spPr>
        <p:txBody>
          <a:bodyPr vert="horz" wrap="square" lIns="0" tIns="0" rIns="0" bIns="0" rtlCol="0" anchor="t">
            <a:normAutofit/>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GA for November 202… Feature Wave</a:t>
            </a:r>
          </a:p>
        </p:txBody>
      </p:sp>
      <p:sp>
        <p:nvSpPr>
          <p:cNvPr id="3" name="TextBox 2">
            <a:extLst>
              <a:ext uri="{FF2B5EF4-FFF2-40B4-BE49-F238E27FC236}">
                <a16:creationId xmlns:a16="http://schemas.microsoft.com/office/drawing/2014/main" id="{4A274FCE-1CC2-4E8D-B57E-28365CCD1A76}"/>
              </a:ext>
            </a:extLst>
          </p:cNvPr>
          <p:cNvSpPr txBox="1"/>
          <p:nvPr/>
        </p:nvSpPr>
        <p:spPr>
          <a:xfrm>
            <a:off x="584201" y="1816100"/>
            <a:ext cx="5175154" cy="4584700"/>
          </a:xfrm>
          <a:prstGeom prst="rect">
            <a:avLst/>
          </a:prstGeom>
        </p:spPr>
        <p:txBody>
          <a:bodyPr vert="horz" wrap="square" lIns="0" tIns="0" rIns="0" bIns="0" rtlCol="0">
            <a:normAutofit lnSpcReduction="10000"/>
          </a:bodyPr>
          <a:lstStyle/>
          <a:p>
            <a:pPr defTabSz="932742">
              <a:spcAft>
                <a:spcPts val="1800"/>
              </a:spcAft>
              <a:buSzPct val="90000"/>
            </a:pPr>
            <a:r>
              <a:rPr lang="en-US" sz="2600">
                <a:ln w="3175">
                  <a:noFill/>
                </a:ln>
                <a:solidFill>
                  <a:srgbClr val="0078D4"/>
                </a:solidFill>
              </a:rPr>
              <a:t>Faster provisioning for select configurations is now around</a:t>
            </a:r>
            <a:br>
              <a:rPr lang="en-US" sz="2600">
                <a:ln w="3175">
                  <a:noFill/>
                </a:ln>
                <a:solidFill>
                  <a:srgbClr val="0078D4"/>
                </a:solidFill>
              </a:rPr>
            </a:br>
            <a:r>
              <a:rPr lang="en-US" sz="2600">
                <a:ln w="3175">
                  <a:noFill/>
                </a:ln>
                <a:solidFill>
                  <a:srgbClr val="0078D4"/>
                </a:solidFill>
              </a:rPr>
              <a:t>30 minutes</a:t>
            </a:r>
          </a:p>
          <a:p>
            <a:pPr defTabSz="932742">
              <a:spcAft>
                <a:spcPts val="1800"/>
              </a:spcAft>
              <a:buSzPct val="90000"/>
            </a:pPr>
            <a:r>
              <a:rPr lang="en-US" sz="2600">
                <a:ln w="3175">
                  <a:noFill/>
                </a:ln>
                <a:solidFill>
                  <a:srgbClr val="0078D4"/>
                </a:solidFill>
              </a:rPr>
              <a:t>Relaxed networking requirements (simplification of the networking)</a:t>
            </a:r>
          </a:p>
          <a:p>
            <a:pPr defTabSz="932742">
              <a:spcAft>
                <a:spcPts val="1800"/>
              </a:spcAft>
              <a:buSzPct val="90000"/>
            </a:pPr>
            <a:r>
              <a:rPr lang="en-US" sz="2600">
                <a:ln w="3175">
                  <a:noFill/>
                </a:ln>
                <a:solidFill>
                  <a:srgbClr val="0078D4"/>
                </a:solidFill>
              </a:rPr>
              <a:t>Enhanced virtual cluster</a:t>
            </a:r>
          </a:p>
          <a:p>
            <a:pPr defTabSz="932742">
              <a:spcAft>
                <a:spcPts val="1800"/>
              </a:spcAft>
              <a:buSzPct val="90000"/>
            </a:pPr>
            <a:r>
              <a:rPr lang="en-US" sz="2600">
                <a:ln w="3175">
                  <a:noFill/>
                </a:ln>
                <a:solidFill>
                  <a:srgbClr val="0078D4"/>
                </a:solidFill>
              </a:rPr>
              <a:t>DTC for SQL MI</a:t>
            </a:r>
          </a:p>
          <a:p>
            <a:pPr defTabSz="932742">
              <a:spcAft>
                <a:spcPts val="1800"/>
              </a:spcAft>
              <a:buSzPct val="90000"/>
            </a:pPr>
            <a:r>
              <a:rPr lang="en-US" sz="2600">
                <a:ln w="3175">
                  <a:noFill/>
                </a:ln>
                <a:solidFill>
                  <a:srgbClr val="0078D4"/>
                </a:solidFill>
              </a:rPr>
              <a:t>Zone Redundancy</a:t>
            </a:r>
          </a:p>
          <a:p>
            <a:pPr defTabSz="932742">
              <a:spcAft>
                <a:spcPts val="1800"/>
              </a:spcAft>
              <a:buSzPct val="90000"/>
            </a:pPr>
            <a:r>
              <a:rPr lang="en-US" sz="2600">
                <a:ln w="3175">
                  <a:noFill/>
                </a:ln>
                <a:solidFill>
                  <a:srgbClr val="0078D4"/>
                </a:solidFill>
              </a:rPr>
              <a:t>Starting/Stopping of the instances</a:t>
            </a:r>
          </a:p>
        </p:txBody>
      </p:sp>
      <p:pic>
        <p:nvPicPr>
          <p:cNvPr id="6" name="Picture 5" descr="Graph">
            <a:extLst>
              <a:ext uri="{FF2B5EF4-FFF2-40B4-BE49-F238E27FC236}">
                <a16:creationId xmlns:a16="http://schemas.microsoft.com/office/drawing/2014/main" id="{010CC3F8-6974-0912-BC29-E564CBBE18EA}"/>
              </a:ext>
            </a:extLst>
          </p:cNvPr>
          <p:cNvPicPr>
            <a:picLocks noChangeAspect="1"/>
          </p:cNvPicPr>
          <p:nvPr/>
        </p:nvPicPr>
        <p:blipFill rotWithShape="1">
          <a:blip r:embed="rId2"/>
          <a:srcRect l="16589" r="27855"/>
          <a:stretch/>
        </p:blipFill>
        <p:spPr>
          <a:xfrm>
            <a:off x="6096000" y="10"/>
            <a:ext cx="6096000" cy="6857990"/>
          </a:xfrm>
          <a:prstGeom prst="rect">
            <a:avLst/>
          </a:prstGeom>
          <a:noFill/>
          <a:effectLst/>
        </p:spPr>
      </p:pic>
    </p:spTree>
    <p:extLst>
      <p:ext uri="{BB962C8B-B14F-4D97-AF65-F5344CB8AC3E}">
        <p14:creationId xmlns:p14="http://schemas.microsoft.com/office/powerpoint/2010/main" val="21050003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585788"/>
            <a:ext cx="11018520" cy="1115568"/>
          </a:xfrm>
        </p:spPr>
        <p:txBody>
          <a:bodyPr wrap="square" anchor="ctr">
            <a:normAutofit/>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Online disaster recovery between SQL Server 2022 </a:t>
            </a:r>
            <a:b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and Azure SQL Managed Instance</a:t>
            </a:r>
          </a:p>
        </p:txBody>
      </p:sp>
      <p:sp>
        <p:nvSpPr>
          <p:cNvPr id="7177" name="Text Placeholder 2">
            <a:extLst>
              <a:ext uri="{FF2B5EF4-FFF2-40B4-BE49-F238E27FC236}">
                <a16:creationId xmlns:a16="http://schemas.microsoft.com/office/drawing/2014/main" id="{CF9A314F-9C93-6549-3109-DA6B46DBF5EF}"/>
              </a:ext>
            </a:extLst>
          </p:cNvPr>
          <p:cNvSpPr>
            <a:spLocks noGrp="1"/>
          </p:cNvSpPr>
          <p:nvPr>
            <p:ph type="body" sz="quarter" idx="16"/>
          </p:nvPr>
        </p:nvSpPr>
        <p:spPr>
          <a:xfrm>
            <a:off x="585216" y="5334000"/>
            <a:ext cx="4892040" cy="276999"/>
          </a:xfrm>
        </p:spPr>
        <p:txBody>
          <a:bodyPr/>
          <a:lstStyle/>
          <a:p>
            <a:r>
              <a:rPr lang="en-US">
                <a:solidFill>
                  <a:srgbClr val="0078D4"/>
                </a:solidFill>
              </a:rPr>
              <a:t>Creating the link from Azure SQL MI</a:t>
            </a:r>
          </a:p>
        </p:txBody>
      </p:sp>
      <p:sp>
        <p:nvSpPr>
          <p:cNvPr id="7179" name="Text Placeholder 4">
            <a:extLst>
              <a:ext uri="{FF2B5EF4-FFF2-40B4-BE49-F238E27FC236}">
                <a16:creationId xmlns:a16="http://schemas.microsoft.com/office/drawing/2014/main" id="{5D3C2390-01D8-7322-80BB-913BD201956E}"/>
              </a:ext>
            </a:extLst>
          </p:cNvPr>
          <p:cNvSpPr>
            <a:spLocks noGrp="1"/>
          </p:cNvSpPr>
          <p:nvPr>
            <p:ph type="body" sz="quarter" idx="17"/>
          </p:nvPr>
        </p:nvSpPr>
        <p:spPr>
          <a:xfrm>
            <a:off x="6714744" y="5334000"/>
            <a:ext cx="4892040" cy="276999"/>
          </a:xfrm>
        </p:spPr>
        <p:txBody>
          <a:bodyPr/>
          <a:lstStyle/>
          <a:p>
            <a:r>
              <a:rPr lang="en-US" err="1">
                <a:solidFill>
                  <a:srgbClr val="0078D4"/>
                </a:solidFill>
              </a:rPr>
              <a:t>BI-directional</a:t>
            </a:r>
            <a:r>
              <a:rPr lang="en-US">
                <a:solidFill>
                  <a:srgbClr val="0078D4"/>
                </a:solidFill>
              </a:rPr>
              <a:t> failover</a:t>
            </a:r>
          </a:p>
        </p:txBody>
      </p:sp>
      <p:pic>
        <p:nvPicPr>
          <p:cNvPr id="7170" name="Picture 2" descr="thumbnail image 1 captioned Bi-directional failover between SQL Server 2022 and SQL Managed Instance">
            <a:extLst>
              <a:ext uri="{FF2B5EF4-FFF2-40B4-BE49-F238E27FC236}">
                <a16:creationId xmlns:a16="http://schemas.microsoft.com/office/drawing/2014/main" id="{8920CC6F-C122-4C43-F729-504B498CE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78" r="-1" b="19037"/>
          <a:stretch/>
        </p:blipFill>
        <p:spPr bwMode="auto">
          <a:xfrm>
            <a:off x="6129528" y="2286000"/>
            <a:ext cx="6062472" cy="2807208"/>
          </a:xfrm>
          <a:prstGeom prst="rect">
            <a:avLst/>
          </a:prstGeom>
          <a:solidFill>
            <a:srgbClr val="FFFFFF"/>
          </a:solidFill>
        </p:spPr>
      </p:pic>
      <p:pic>
        <p:nvPicPr>
          <p:cNvPr id="7174" name="Picture 6" descr="thumbnail image 2 captioned Creating the link from Azure SQL  Managed Instance to SQL Server 2022">
            <a:extLst>
              <a:ext uri="{FF2B5EF4-FFF2-40B4-BE49-F238E27FC236}">
                <a16:creationId xmlns:a16="http://schemas.microsoft.com/office/drawing/2014/main" id="{9BE5EBA5-306A-C84A-51D4-3D2A89E1F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98" y="2731008"/>
            <a:ext cx="57435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4605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36E032-2626-3628-E22D-7EAAB5CC77E5}"/>
              </a:ext>
            </a:extLst>
          </p:cNvPr>
          <p:cNvSpPr/>
          <p:nvPr/>
        </p:nvSpPr>
        <p:spPr bwMode="auto">
          <a:xfrm>
            <a:off x="-5226050" y="1435100"/>
            <a:ext cx="11025206" cy="4833938"/>
          </a:xfrm>
          <a:prstGeom prst="rect">
            <a:avLst/>
          </a:prstGeom>
          <a:gradFill>
            <a:gsLst>
              <a:gs pos="2917">
                <a:srgbClr val="0078D4"/>
              </a:gs>
              <a:gs pos="100000">
                <a:srgbClr val="F4364C"/>
              </a:gs>
              <a:gs pos="56000">
                <a:srgbClr val="8661C5"/>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33F59F80-55BA-DDF3-1306-7DEC814DA8F2}"/>
              </a:ext>
            </a:extLst>
          </p:cNvPr>
          <p:cNvSpPr>
            <a:spLocks noGrp="1"/>
          </p:cNvSpPr>
          <p:nvPr>
            <p:ph type="title"/>
          </p:nvPr>
        </p:nvSpPr>
        <p:spPr>
          <a:xfrm>
            <a:off x="-4874928" y="451722"/>
            <a:ext cx="2983605" cy="553998"/>
          </a:xfrm>
        </p:spPr>
        <p:txBody>
          <a:bodyPr/>
          <a:lstStyle/>
          <a:p>
            <a:r>
              <a:rPr lang="en-US">
                <a:solidFill>
                  <a:srgbClr val="0078D4"/>
                </a:solidFill>
                <a:latin typeface="Segoe UI Semilight" panose="020B0402040204020203" pitchFamily="34" charset="0"/>
                <a:cs typeface="Segoe UI Semilight" panose="020B0402040204020203" pitchFamily="34" charset="0"/>
              </a:rPr>
              <a:t>How it started</a:t>
            </a:r>
          </a:p>
        </p:txBody>
      </p:sp>
      <p:sp>
        <p:nvSpPr>
          <p:cNvPr id="8" name="Title 4">
            <a:extLst>
              <a:ext uri="{FF2B5EF4-FFF2-40B4-BE49-F238E27FC236}">
                <a16:creationId xmlns:a16="http://schemas.microsoft.com/office/drawing/2014/main" id="{0E25D799-6CC4-3C68-48F5-75F5E236869D}"/>
              </a:ext>
            </a:extLst>
          </p:cNvPr>
          <p:cNvSpPr txBox="1">
            <a:spLocks/>
          </p:cNvSpPr>
          <p:nvPr/>
        </p:nvSpPr>
        <p:spPr>
          <a:xfrm>
            <a:off x="936913" y="451722"/>
            <a:ext cx="28265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solidFill>
                  <a:srgbClr val="8661C5"/>
                </a:solidFill>
                <a:latin typeface="Segoe UI Semilight" panose="020B0402040204020203" pitchFamily="34" charset="0"/>
                <a:cs typeface="Segoe UI Semilight" panose="020B0402040204020203" pitchFamily="34" charset="0"/>
              </a:rPr>
              <a:t>How it’s going</a:t>
            </a:r>
          </a:p>
        </p:txBody>
      </p:sp>
      <p:sp>
        <p:nvSpPr>
          <p:cNvPr id="9" name="Content Placeholder 5">
            <a:extLst>
              <a:ext uri="{FF2B5EF4-FFF2-40B4-BE49-F238E27FC236}">
                <a16:creationId xmlns:a16="http://schemas.microsoft.com/office/drawing/2014/main" id="{553CC8FE-C618-4391-C464-C954AA429FC0}"/>
              </a:ext>
            </a:extLst>
          </p:cNvPr>
          <p:cNvSpPr txBox="1">
            <a:spLocks/>
          </p:cNvSpPr>
          <p:nvPr/>
        </p:nvSpPr>
        <p:spPr>
          <a:xfrm>
            <a:off x="-4842750" y="2993271"/>
            <a:ext cx="4509517"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Oct 1st, 2018</a:t>
            </a:r>
            <a:br>
              <a:rPr lang="en-US" sz="3600" spc="-50">
                <a:ln w="3175">
                  <a:noFill/>
                </a:ln>
                <a:solidFill>
                  <a:schemeClr val="bg1"/>
                </a:solidFill>
                <a:latin typeface="+mj-lt"/>
              </a:rPr>
            </a:br>
            <a:r>
              <a:rPr lang="en-US" sz="3600" spc="-50">
                <a:ln w="3175">
                  <a:noFill/>
                </a:ln>
                <a:solidFill>
                  <a:schemeClr val="bg1"/>
                </a:solidFill>
                <a:latin typeface="+mj-lt"/>
              </a:rPr>
              <a:t>General Purpose GA </a:t>
            </a:r>
          </a:p>
        </p:txBody>
      </p:sp>
      <p:sp>
        <p:nvSpPr>
          <p:cNvPr id="12" name="Content Placeholder 5">
            <a:extLst>
              <a:ext uri="{FF2B5EF4-FFF2-40B4-BE49-F238E27FC236}">
                <a16:creationId xmlns:a16="http://schemas.microsoft.com/office/drawing/2014/main" id="{7C448233-0511-8EAB-D4FD-2262ADFB13D5}"/>
              </a:ext>
            </a:extLst>
          </p:cNvPr>
          <p:cNvSpPr txBox="1">
            <a:spLocks/>
          </p:cNvSpPr>
          <p:nvPr/>
        </p:nvSpPr>
        <p:spPr>
          <a:xfrm>
            <a:off x="1040437" y="2993271"/>
            <a:ext cx="4515781"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Year 2023</a:t>
            </a:r>
          </a:p>
          <a:p>
            <a:pPr marL="0" indent="0">
              <a:spcBef>
                <a:spcPct val="0"/>
              </a:spcBef>
              <a:buFont typeface="Wingdings" panose="05000000000000000000" pitchFamily="2" charset="2"/>
              <a:buNone/>
            </a:pPr>
            <a:r>
              <a:rPr lang="en-US" sz="3600" spc="-50">
                <a:ln w="3175">
                  <a:noFill/>
                </a:ln>
                <a:solidFill>
                  <a:schemeClr val="bg1"/>
                </a:solidFill>
                <a:latin typeface="+mj-lt"/>
              </a:rPr>
              <a:t>30+ product updates</a:t>
            </a:r>
          </a:p>
        </p:txBody>
      </p:sp>
      <p:sp>
        <p:nvSpPr>
          <p:cNvPr id="17" name="Rectangle 16">
            <a:extLst>
              <a:ext uri="{FF2B5EF4-FFF2-40B4-BE49-F238E27FC236}">
                <a16:creationId xmlns:a16="http://schemas.microsoft.com/office/drawing/2014/main" id="{C33DF3BE-A283-613E-5FD5-DF2B3B3AC7A0}"/>
              </a:ext>
            </a:extLst>
          </p:cNvPr>
          <p:cNvSpPr/>
          <p:nvPr/>
        </p:nvSpPr>
        <p:spPr bwMode="auto">
          <a:xfrm>
            <a:off x="-32554" y="1435100"/>
            <a:ext cx="636608"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aphicFrame>
        <p:nvGraphicFramePr>
          <p:cNvPr id="7" name="Chart 6">
            <a:extLst>
              <a:ext uri="{FF2B5EF4-FFF2-40B4-BE49-F238E27FC236}">
                <a16:creationId xmlns:a16="http://schemas.microsoft.com/office/drawing/2014/main" id="{A71CDB11-23B3-2C67-746B-4547BEEB4677}"/>
              </a:ext>
            </a:extLst>
          </p:cNvPr>
          <p:cNvGraphicFramePr>
            <a:graphicFrameLocks/>
          </p:cNvGraphicFramePr>
          <p:nvPr>
            <p:extLst>
              <p:ext uri="{D42A27DB-BD31-4B8C-83A1-F6EECF244321}">
                <p14:modId xmlns:p14="http://schemas.microsoft.com/office/powerpoint/2010/main" val="1363046434"/>
              </p:ext>
            </p:extLst>
          </p:nvPr>
        </p:nvGraphicFramePr>
        <p:xfrm>
          <a:off x="811774" y="395450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6D83CBC-9133-6CFE-9A1E-927EA7AD6C75}"/>
              </a:ext>
            </a:extLst>
          </p:cNvPr>
          <p:cNvSpPr txBox="1"/>
          <p:nvPr/>
        </p:nvSpPr>
        <p:spPr>
          <a:xfrm>
            <a:off x="4712539" y="6053594"/>
            <a:ext cx="397545" cy="215444"/>
          </a:xfrm>
          <a:prstGeom prst="rect">
            <a:avLst/>
          </a:prstGeom>
          <a:noFill/>
        </p:spPr>
        <p:txBody>
          <a:bodyPr wrap="none" lIns="0" tIns="0" rIns="0" bIns="0" rtlCol="0">
            <a:spAutoFit/>
          </a:bodyPr>
          <a:lstStyle/>
          <a:p>
            <a:pPr algn="l"/>
            <a:r>
              <a:rPr lang="en-US" sz="1400">
                <a:solidFill>
                  <a:srgbClr val="E93A58"/>
                </a:solidFill>
                <a:latin typeface="Segoe UI Semibold" panose="020B0702040204020203" pitchFamily="34" charset="0"/>
                <a:cs typeface="Segoe UI Semibold" panose="020B0702040204020203" pitchFamily="34" charset="0"/>
              </a:rPr>
              <a:t>2023</a:t>
            </a:r>
            <a:endParaRPr lang="en-US" sz="1600">
              <a:solidFill>
                <a:srgbClr val="E93A58"/>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263E9CFF-10D6-1253-B127-B86ED72E82BD}"/>
              </a:ext>
            </a:extLst>
          </p:cNvPr>
          <p:cNvSpPr txBox="1"/>
          <p:nvPr/>
        </p:nvSpPr>
        <p:spPr>
          <a:xfrm>
            <a:off x="4019982" y="6053594"/>
            <a:ext cx="397545" cy="215444"/>
          </a:xfrm>
          <a:prstGeom prst="rect">
            <a:avLst/>
          </a:prstGeom>
          <a:noFill/>
        </p:spPr>
        <p:txBody>
          <a:bodyPr wrap="none" lIns="0" tIns="0" rIns="0" bIns="0" rtlCol="0">
            <a:spAutoFit/>
          </a:bodyPr>
          <a:lstStyle/>
          <a:p>
            <a:pPr algn="l"/>
            <a:r>
              <a:rPr lang="en-US" sz="1400">
                <a:solidFill>
                  <a:srgbClr val="DC3F67"/>
                </a:solidFill>
                <a:latin typeface="Segoe UI Semibold" panose="020B0702040204020203" pitchFamily="34" charset="0"/>
                <a:cs typeface="Segoe UI Semibold" panose="020B0702040204020203" pitchFamily="34" charset="0"/>
              </a:rPr>
              <a:t>2022</a:t>
            </a:r>
            <a:endParaRPr lang="en-US" sz="1600">
              <a:solidFill>
                <a:srgbClr val="DC3F67"/>
              </a:soli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236F3764-5303-3189-A8E9-B74E497F303D}"/>
              </a:ext>
            </a:extLst>
          </p:cNvPr>
          <p:cNvSpPr txBox="1"/>
          <p:nvPr/>
        </p:nvSpPr>
        <p:spPr>
          <a:xfrm>
            <a:off x="3344045" y="6053594"/>
            <a:ext cx="370294" cy="215444"/>
          </a:xfrm>
          <a:prstGeom prst="rect">
            <a:avLst/>
          </a:prstGeom>
          <a:noFill/>
        </p:spPr>
        <p:txBody>
          <a:bodyPr wrap="none" lIns="0" tIns="0" rIns="0" bIns="0" rtlCol="0">
            <a:spAutoFit/>
          </a:bodyPr>
          <a:lstStyle/>
          <a:p>
            <a:pPr algn="l"/>
            <a:r>
              <a:rPr lang="en-US" sz="1400">
                <a:solidFill>
                  <a:srgbClr val="D04474"/>
                </a:solidFill>
                <a:latin typeface="Segoe UI Semibold" panose="020B0702040204020203" pitchFamily="34" charset="0"/>
                <a:cs typeface="Segoe UI Semibold" panose="020B0702040204020203" pitchFamily="34" charset="0"/>
              </a:rPr>
              <a:t>2021</a:t>
            </a:r>
            <a:endParaRPr lang="en-US" sz="1600">
              <a:solidFill>
                <a:srgbClr val="D04474"/>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29A89F0C-51DD-B215-260E-AA090A7C86B4}"/>
              </a:ext>
            </a:extLst>
          </p:cNvPr>
          <p:cNvSpPr txBox="1"/>
          <p:nvPr/>
        </p:nvSpPr>
        <p:spPr>
          <a:xfrm>
            <a:off x="2651488" y="6053594"/>
            <a:ext cx="397545" cy="215444"/>
          </a:xfrm>
          <a:prstGeom prst="rect">
            <a:avLst/>
          </a:prstGeom>
          <a:noFill/>
        </p:spPr>
        <p:txBody>
          <a:bodyPr wrap="none" lIns="0" tIns="0" rIns="0" bIns="0" rtlCol="0">
            <a:spAutoFit/>
          </a:bodyPr>
          <a:lstStyle/>
          <a:p>
            <a:pPr algn="l"/>
            <a:r>
              <a:rPr lang="en-US" sz="1400">
                <a:solidFill>
                  <a:srgbClr val="C34982"/>
                </a:solidFill>
                <a:latin typeface="Segoe UI Semibold" panose="020B0702040204020203" pitchFamily="34" charset="0"/>
                <a:cs typeface="Segoe UI Semibold" panose="020B0702040204020203" pitchFamily="34" charset="0"/>
              </a:rPr>
              <a:t>2020</a:t>
            </a:r>
            <a:endParaRPr lang="en-US" sz="1600">
              <a:solidFill>
                <a:srgbClr val="C34982"/>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F4039FA9-21D8-27AA-EE60-56C968D87034}"/>
              </a:ext>
            </a:extLst>
          </p:cNvPr>
          <p:cNvSpPr txBox="1"/>
          <p:nvPr/>
        </p:nvSpPr>
        <p:spPr>
          <a:xfrm>
            <a:off x="1974171" y="6053594"/>
            <a:ext cx="371897" cy="215444"/>
          </a:xfrm>
          <a:prstGeom prst="rect">
            <a:avLst/>
          </a:prstGeom>
          <a:noFill/>
        </p:spPr>
        <p:txBody>
          <a:bodyPr wrap="none" lIns="0" tIns="0" rIns="0" bIns="0" rtlCol="0">
            <a:spAutoFit/>
          </a:bodyPr>
          <a:lstStyle/>
          <a:p>
            <a:pPr algn="l"/>
            <a:r>
              <a:rPr lang="en-US" sz="1400">
                <a:solidFill>
                  <a:srgbClr val="B74E90"/>
                </a:solidFill>
                <a:latin typeface="Segoe UI Semibold" panose="020B0702040204020203" pitchFamily="34" charset="0"/>
                <a:cs typeface="Segoe UI Semibold" panose="020B0702040204020203" pitchFamily="34" charset="0"/>
              </a:rPr>
              <a:t>2019</a:t>
            </a:r>
            <a:endParaRPr lang="en-US" sz="1600">
              <a:solidFill>
                <a:srgbClr val="B74E90"/>
              </a:soli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99040C2F-6600-AD92-7708-D9A418495063}"/>
              </a:ext>
            </a:extLst>
          </p:cNvPr>
          <p:cNvSpPr txBox="1"/>
          <p:nvPr/>
        </p:nvSpPr>
        <p:spPr>
          <a:xfrm>
            <a:off x="1294314" y="6053594"/>
            <a:ext cx="370294" cy="215444"/>
          </a:xfrm>
          <a:prstGeom prst="rect">
            <a:avLst/>
          </a:prstGeom>
          <a:noFill/>
        </p:spPr>
        <p:txBody>
          <a:bodyPr wrap="none" lIns="0" tIns="0" rIns="0" bIns="0" rtlCol="0">
            <a:spAutoFit/>
          </a:bodyPr>
          <a:lstStyle/>
          <a:p>
            <a:pPr algn="l"/>
            <a:r>
              <a:rPr lang="en-US" sz="1400">
                <a:solidFill>
                  <a:srgbClr val="AA539D"/>
                </a:solidFill>
                <a:latin typeface="Segoe UI Semibold" panose="020B0702040204020203" pitchFamily="34" charset="0"/>
                <a:cs typeface="Segoe UI Semibold" panose="020B0702040204020203" pitchFamily="34" charset="0"/>
              </a:rPr>
              <a:t>2018</a:t>
            </a:r>
            <a:endParaRPr lang="en-US" sz="1600">
              <a:solidFill>
                <a:srgbClr val="AA539D"/>
              </a:soli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2ECA1E79-65BE-B0D0-59BA-3DC7DDCBBDA7}"/>
              </a:ext>
            </a:extLst>
          </p:cNvPr>
          <p:cNvSpPr txBox="1"/>
          <p:nvPr/>
        </p:nvSpPr>
        <p:spPr>
          <a:xfrm>
            <a:off x="1230630" y="5807153"/>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8</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68B6BDBE-B799-98AE-8038-08C440FE262D}"/>
              </a:ext>
            </a:extLst>
          </p:cNvPr>
          <p:cNvSpPr txBox="1"/>
          <p:nvPr/>
        </p:nvSpPr>
        <p:spPr>
          <a:xfrm>
            <a:off x="1913739" y="5316269"/>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19</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55333EB9-906D-37D0-C360-44BA9A2AF095}"/>
              </a:ext>
            </a:extLst>
          </p:cNvPr>
          <p:cNvSpPr txBox="1"/>
          <p:nvPr/>
        </p:nvSpPr>
        <p:spPr>
          <a:xfrm>
            <a:off x="2603880" y="5417938"/>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17</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898D5A76-91F3-C7DD-8C98-461854539046}"/>
              </a:ext>
            </a:extLst>
          </p:cNvPr>
          <p:cNvSpPr txBox="1"/>
          <p:nvPr/>
        </p:nvSpPr>
        <p:spPr>
          <a:xfrm>
            <a:off x="3287892" y="508054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25</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DC3683D5-220C-53CE-247F-483A6D50824B}"/>
              </a:ext>
            </a:extLst>
          </p:cNvPr>
          <p:cNvSpPr txBox="1"/>
          <p:nvPr/>
        </p:nvSpPr>
        <p:spPr>
          <a:xfrm>
            <a:off x="4652884" y="4865100"/>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30</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E0E9AE65-A788-9886-5015-E1232F43BB60}"/>
              </a:ext>
            </a:extLst>
          </p:cNvPr>
          <p:cNvSpPr txBox="1"/>
          <p:nvPr/>
        </p:nvSpPr>
        <p:spPr>
          <a:xfrm>
            <a:off x="3972374" y="435865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42</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4" name="Title 1">
            <a:extLst>
              <a:ext uri="{FF2B5EF4-FFF2-40B4-BE49-F238E27FC236}">
                <a16:creationId xmlns:a16="http://schemas.microsoft.com/office/drawing/2014/main" id="{47FDDF09-85D6-BE14-0607-94784E3B084D}"/>
              </a:ext>
            </a:extLst>
          </p:cNvPr>
          <p:cNvSpPr txBox="1">
            <a:spLocks/>
          </p:cNvSpPr>
          <p:nvPr/>
        </p:nvSpPr>
        <p:spPr>
          <a:xfrm>
            <a:off x="6235539" y="3575070"/>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aka.ms/sqlminov23</a:t>
            </a:r>
          </a:p>
        </p:txBody>
      </p:sp>
    </p:spTree>
    <p:extLst>
      <p:ext uri="{BB962C8B-B14F-4D97-AF65-F5344CB8AC3E}">
        <p14:creationId xmlns:p14="http://schemas.microsoft.com/office/powerpoint/2010/main" val="6006452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492443"/>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GA of DTC for Azure SQL Managed Instance</a:t>
            </a:r>
          </a:p>
        </p:txBody>
      </p:sp>
      <p:sp>
        <p:nvSpPr>
          <p:cNvPr id="3" name="TextBox 2">
            <a:extLst>
              <a:ext uri="{FF2B5EF4-FFF2-40B4-BE49-F238E27FC236}">
                <a16:creationId xmlns:a16="http://schemas.microsoft.com/office/drawing/2014/main" id="{3A6B6980-1E2F-0C49-9D6F-8BF3E897A4D5}"/>
              </a:ext>
            </a:extLst>
          </p:cNvPr>
          <p:cNvSpPr txBox="1"/>
          <p:nvPr/>
        </p:nvSpPr>
        <p:spPr>
          <a:xfrm>
            <a:off x="5891645" y="2370706"/>
            <a:ext cx="5943601" cy="1938992"/>
          </a:xfrm>
          <a:prstGeom prst="rect">
            <a:avLst/>
          </a:prstGeom>
          <a:noFill/>
        </p:spPr>
        <p:txBody>
          <a:bodyPr wrap="square">
            <a:spAutoFit/>
          </a:bodyPr>
          <a:lstStyle/>
          <a:p>
            <a:r>
              <a:rPr lang="en-US" sz="2000" spc="-50">
                <a:ln w="3175">
                  <a:noFill/>
                </a:ln>
                <a:solidFill>
                  <a:srgbClr val="0078D4"/>
                </a:solidFill>
                <a:latin typeface="+mj-lt"/>
                <a:cs typeface="Segoe UI" pitchFamily="34" charset="0"/>
              </a:rPr>
              <a:t>Great news! </a:t>
            </a:r>
          </a:p>
          <a:p>
            <a:endParaRPr lang="en-US" sz="2000" spc="-50">
              <a:ln w="3175">
                <a:noFill/>
              </a:ln>
              <a:solidFill>
                <a:srgbClr val="0078D4"/>
              </a:solidFill>
              <a:latin typeface="+mj-lt"/>
              <a:cs typeface="Segoe UI" pitchFamily="34" charset="0"/>
            </a:endParaRPr>
          </a:p>
          <a:p>
            <a:r>
              <a:rPr lang="en-US" sz="2000" spc="-50">
                <a:ln w="3175">
                  <a:noFill/>
                </a:ln>
                <a:solidFill>
                  <a:srgbClr val="0078D4"/>
                </a:solidFill>
                <a:cs typeface="Segoe UI" pitchFamily="34" charset="0"/>
              </a:rPr>
              <a:t>You won’t have to worry about DTC log file management, as we’ve made it out-of-the-box both managed and highly available, same as Azure SQL Managed Instance.</a:t>
            </a:r>
            <a:endParaRPr lang="en-US" sz="1800">
              <a:solidFill>
                <a:srgbClr val="0078D4"/>
              </a:solidFill>
              <a:cs typeface="Segoe UI"/>
            </a:endParaRPr>
          </a:p>
        </p:txBody>
      </p:sp>
      <p:pic>
        <p:nvPicPr>
          <p:cNvPr id="8194" name="Picture 2" descr="thumbnail image 1 of blog post titled &#10; &#10; &#10;  &#10; &#10; &#10; &#10;    &#10;  &#10;   &#10;    &#10;      &#10;       GA of DTC for Azure SQL Managed Instance&#10;       &#10;      &#10;     &#10;   &#10;  &#10; &#10;   &#10; &#10; &#10; &#10; &#10; &#10;">
            <a:extLst>
              <a:ext uri="{FF2B5EF4-FFF2-40B4-BE49-F238E27FC236}">
                <a16:creationId xmlns:a16="http://schemas.microsoft.com/office/drawing/2014/main" id="{4E7935C0-F544-A407-CEB7-52D0CA2A6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862" y="1544897"/>
            <a:ext cx="4122166" cy="433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1562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492443"/>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Ledger in Azure SQL Managed Instance</a:t>
            </a:r>
          </a:p>
        </p:txBody>
      </p:sp>
      <p:pic>
        <p:nvPicPr>
          <p:cNvPr id="9218" name="Picture 2" descr="thumbnail image 1 of blog post titled &#10; &#10; &#10;  &#10; &#10; &#10; &#10;    &#10;  &#10;   &#10;    &#10;      &#10;       Ledger in Azure SQL Managed Instance now generally available&#10;       &#10;      &#10;     &#10;   &#10;  &#10; &#10;   &#10; &#10; &#10; &#10; &#10; &#10;">
            <a:extLst>
              <a:ext uri="{FF2B5EF4-FFF2-40B4-BE49-F238E27FC236}">
                <a16:creationId xmlns:a16="http://schemas.microsoft.com/office/drawing/2014/main" id="{7C379626-9FED-05D6-D920-5F4833F24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45" y="2200940"/>
            <a:ext cx="4819868" cy="31088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humbnail image 2 of blog post titled &#10; &#10; &#10;  &#10; &#10; &#10; &#10;    &#10;  &#10;   &#10;    &#10;      &#10;       Ledger in Azure SQL Managed Instance now generally available&#10;       &#10;      &#10;     &#10;   &#10;  &#10; &#10;   &#10; &#10; &#10; &#10; &#10; &#10;">
            <a:extLst>
              <a:ext uri="{FF2B5EF4-FFF2-40B4-BE49-F238E27FC236}">
                <a16:creationId xmlns:a16="http://schemas.microsoft.com/office/drawing/2014/main" id="{BE2B28D0-2D8C-EF13-EA7F-B2912F982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746" y="2469580"/>
            <a:ext cx="5914846" cy="2334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15267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984885"/>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GA announcement - Microsoft Purview DevOps policies</a:t>
            </a:r>
            <a:b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for Azure SQL Managed Instance</a:t>
            </a:r>
          </a:p>
        </p:txBody>
      </p:sp>
      <p:pic>
        <p:nvPicPr>
          <p:cNvPr id="4" name="Picture 3">
            <a:extLst>
              <a:ext uri="{FF2B5EF4-FFF2-40B4-BE49-F238E27FC236}">
                <a16:creationId xmlns:a16="http://schemas.microsoft.com/office/drawing/2014/main" id="{7FB12811-6F3C-2D51-2F83-852D85CCB436}"/>
              </a:ext>
            </a:extLst>
          </p:cNvPr>
          <p:cNvPicPr>
            <a:picLocks noChangeAspect="1"/>
          </p:cNvPicPr>
          <p:nvPr/>
        </p:nvPicPr>
        <p:blipFill>
          <a:blip r:embed="rId2"/>
          <a:stretch>
            <a:fillRect/>
          </a:stretch>
        </p:blipFill>
        <p:spPr>
          <a:xfrm>
            <a:off x="482396" y="1676299"/>
            <a:ext cx="10833304" cy="1329025"/>
          </a:xfrm>
          <a:prstGeom prst="rect">
            <a:avLst/>
          </a:prstGeom>
        </p:spPr>
      </p:pic>
      <p:pic>
        <p:nvPicPr>
          <p:cNvPr id="10244" name="Picture 4" descr="Screenshot shows how to enable policy enforcement.">
            <a:extLst>
              <a:ext uri="{FF2B5EF4-FFF2-40B4-BE49-F238E27FC236}">
                <a16:creationId xmlns:a16="http://schemas.microsoft.com/office/drawing/2014/main" id="{00FDC86D-EB8A-A028-5009-41714C61A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3239538"/>
            <a:ext cx="7034645" cy="335886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Diagram that shows an example of DevOps policies on a resource group.">
            <a:extLst>
              <a:ext uri="{FF2B5EF4-FFF2-40B4-BE49-F238E27FC236}">
                <a16:creationId xmlns:a16="http://schemas.microsoft.com/office/drawing/2014/main" id="{B03DA32A-5C16-88EE-784E-982D555DD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414" y="3239538"/>
            <a:ext cx="4128904" cy="335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3666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1E574-3115-AF39-F461-CFB8270A12A3}"/>
              </a:ext>
            </a:extLst>
          </p:cNvPr>
          <p:cNvSpPr>
            <a:spLocks noGrp="1"/>
          </p:cNvSpPr>
          <p:nvPr>
            <p:ph type="title"/>
          </p:nvPr>
        </p:nvSpPr>
        <p:spPr/>
        <p:txBody>
          <a:bodyPr/>
          <a:lstStyle/>
          <a:p>
            <a:r>
              <a:rPr lang="en-US"/>
              <a:t>But wait, there is more</a:t>
            </a:r>
          </a:p>
        </p:txBody>
      </p:sp>
      <p:pic>
        <p:nvPicPr>
          <p:cNvPr id="11266" name="Picture 2" descr="Hermes Logo, symbol, meaning, history, PNG, brand">
            <a:extLst>
              <a:ext uri="{FF2B5EF4-FFF2-40B4-BE49-F238E27FC236}">
                <a16:creationId xmlns:a16="http://schemas.microsoft.com/office/drawing/2014/main" id="{6C737E4B-C01F-D8C4-370C-A208E8D2F0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55661"/>
          <a:stretch/>
        </p:blipFill>
        <p:spPr bwMode="auto">
          <a:xfrm>
            <a:off x="4662435" y="457200"/>
            <a:ext cx="8360229" cy="208503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ermès | Disney Wiki | Fandom">
            <a:extLst>
              <a:ext uri="{FF2B5EF4-FFF2-40B4-BE49-F238E27FC236}">
                <a16:creationId xmlns:a16="http://schemas.microsoft.com/office/drawing/2014/main" id="{B5A76FA7-8E60-E8B3-3E1A-F3B7A364E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2192000" cy="683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239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E12F-B55A-6AFC-FC64-268826ADB784}"/>
              </a:ext>
            </a:extLst>
          </p:cNvPr>
          <p:cNvSpPr>
            <a:spLocks noGrp="1"/>
          </p:cNvSpPr>
          <p:nvPr>
            <p:ph type="title"/>
          </p:nvPr>
        </p:nvSpPr>
        <p:spPr>
          <a:xfrm>
            <a:off x="584200" y="2302670"/>
            <a:ext cx="7610676" cy="1231106"/>
          </a:xfrm>
        </p:spPr>
        <p:txBody>
          <a:bodyPr/>
          <a:lstStyle/>
          <a:p>
            <a:r>
              <a:rPr lang="en-US">
                <a:solidFill>
                  <a:srgbClr val="0078D4"/>
                </a:solidFill>
              </a:rPr>
              <a:t>Contact SQL MI product group</a:t>
            </a:r>
          </a:p>
        </p:txBody>
      </p:sp>
      <p:sp>
        <p:nvSpPr>
          <p:cNvPr id="4" name="TextBox 3">
            <a:extLst>
              <a:ext uri="{FF2B5EF4-FFF2-40B4-BE49-F238E27FC236}">
                <a16:creationId xmlns:a16="http://schemas.microsoft.com/office/drawing/2014/main" id="{0F99F640-9875-6430-248B-0C9474BC33BB}"/>
              </a:ext>
            </a:extLst>
          </p:cNvPr>
          <p:cNvSpPr txBox="1"/>
          <p:nvPr/>
        </p:nvSpPr>
        <p:spPr>
          <a:xfrm>
            <a:off x="480025" y="3533776"/>
            <a:ext cx="9335304" cy="1200329"/>
          </a:xfrm>
          <a:prstGeom prst="rect">
            <a:avLst/>
          </a:prstGeom>
          <a:noFill/>
        </p:spPr>
        <p:txBody>
          <a:bodyPr wrap="square">
            <a:spAutoFit/>
          </a:bodyPr>
          <a:lstStyle/>
          <a:p>
            <a:r>
              <a:rPr kumimoji="0" lang="en-US" sz="7200" b="1" i="0" u="none" strike="noStrike" kern="1200" cap="none" spc="-50" normalizeH="0" baseline="0" noProof="0">
                <a:ln w="3175">
                  <a:noFill/>
                </a:ln>
                <a:gradFill>
                  <a:gsLst>
                    <a:gs pos="0">
                      <a:srgbClr val="0078D4"/>
                    </a:gs>
                    <a:gs pos="100000">
                      <a:srgbClr val="702573"/>
                    </a:gs>
                  </a:gsLst>
                  <a:lin ang="1800000" scaled="0"/>
                </a:gradFill>
                <a:effectLst/>
                <a:uLnTx/>
                <a:uFillTx/>
                <a:latin typeface="Segoe UI Semibold"/>
                <a:ea typeface="+mn-ea"/>
                <a:cs typeface="Segoe UI" pitchFamily="34" charset="0"/>
              </a:rPr>
              <a:t>aka.ms/contactsqlmi</a:t>
            </a:r>
          </a:p>
        </p:txBody>
      </p:sp>
    </p:spTree>
    <p:extLst>
      <p:ext uri="{BB962C8B-B14F-4D97-AF65-F5344CB8AC3E}">
        <p14:creationId xmlns:p14="http://schemas.microsoft.com/office/powerpoint/2010/main" val="28441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1B0DB0-86C4-E7BB-728A-4282B9FCDA71}"/>
              </a:ext>
            </a:extLst>
          </p:cNvPr>
          <p:cNvSpPr txBox="1"/>
          <p:nvPr/>
        </p:nvSpPr>
        <p:spPr>
          <a:xfrm>
            <a:off x="3229336" y="2316859"/>
            <a:ext cx="5384155" cy="3693319"/>
          </a:xfrm>
          <a:prstGeom prst="rect">
            <a:avLst/>
          </a:prstGeom>
          <a:noFill/>
        </p:spPr>
        <p:txBody>
          <a:bodyPr wrap="square" lIns="0" tIns="0" rIns="0" bIns="0" rtlCol="0">
            <a:spAutoFit/>
          </a:bodyPr>
          <a:lstStyle/>
          <a:p>
            <a:pPr algn="r">
              <a:spcAft>
                <a:spcPts val="1800"/>
              </a:spcAft>
            </a:pPr>
            <a:r>
              <a:rPr kumimoji="0" lang="en-US" sz="4000" b="0" i="0" u="none" strike="noStrike" kern="1200" cap="none" spc="-50" normalizeH="0" baseline="0" noProof="1">
                <a:ln w="3175">
                  <a:noFill/>
                </a:ln>
                <a:gradFill>
                  <a:gsLst>
                    <a:gs pos="0">
                      <a:srgbClr val="0078D4"/>
                    </a:gs>
                    <a:gs pos="100000">
                      <a:srgbClr val="702573"/>
                    </a:gs>
                  </a:gsLst>
                  <a:lin ang="1800000" scaled="0"/>
                </a:gradFill>
                <a:effectLst/>
                <a:uLnTx/>
                <a:uFillTx/>
                <a:latin typeface="Segoe Sans Text Semibold"/>
                <a:ea typeface="+mn-ea"/>
                <a:cs typeface="Segoe UI" panose="020B0502040204020203" pitchFamily="34" charset="0"/>
              </a:rPr>
              <a:t>aka.ms/sqlmi-youtube</a:t>
            </a:r>
            <a:endParaRPr lang="en-US" sz="4000" spc="-50" noProof="1">
              <a:ln w="3175">
                <a:noFill/>
              </a:ln>
              <a:gradFill>
                <a:gsLst>
                  <a:gs pos="0">
                    <a:srgbClr val="0078D4"/>
                  </a:gs>
                  <a:gs pos="100000">
                    <a:srgbClr val="702573"/>
                  </a:gs>
                </a:gsLst>
                <a:lin ang="1800000" scaled="0"/>
              </a:gradFill>
              <a:latin typeface="Segoe Sans Text Semibold"/>
              <a:cs typeface="Segoe UI" panose="020B0502040204020203" pitchFamily="34" charset="0"/>
            </a:endParaRPr>
          </a:p>
          <a:p>
            <a:pPr algn="r">
              <a:spcAft>
                <a:spcPts val="1800"/>
              </a:spcAft>
            </a:pPr>
            <a:r>
              <a:rPr kumimoji="0" lang="en-US" sz="4000" b="0" i="0" u="none" strike="noStrike" kern="1200" cap="none" spc="-50" normalizeH="0" baseline="0" noProof="1">
                <a:ln w="3175">
                  <a:noFill/>
                </a:ln>
                <a:gradFill>
                  <a:gsLst>
                    <a:gs pos="0">
                      <a:srgbClr val="0078D4"/>
                    </a:gs>
                    <a:gs pos="100000">
                      <a:srgbClr val="702573"/>
                    </a:gs>
                  </a:gsLst>
                  <a:lin ang="1800000" scaled="0"/>
                </a:gradFill>
                <a:effectLst/>
                <a:uLnTx/>
                <a:uFillTx/>
                <a:latin typeface="Segoe Sans Text Semibold"/>
                <a:ea typeface="+mn-ea"/>
                <a:cs typeface="Segoe UI" panose="020B0502040204020203" pitchFamily="34" charset="0"/>
              </a:rPr>
              <a:t>aka.ms/sqlmi-letter</a:t>
            </a:r>
          </a:p>
          <a:p>
            <a:pPr algn="r">
              <a:spcAft>
                <a:spcPts val="1800"/>
              </a:spcAft>
            </a:pPr>
            <a:r>
              <a:rPr kumimoji="0" lang="en-US" sz="4000" b="0" i="0" u="none" strike="noStrike" kern="1200" cap="none" spc="-50" normalizeH="0" baseline="0" noProof="1">
                <a:ln w="3175">
                  <a:noFill/>
                </a:ln>
                <a:gradFill>
                  <a:gsLst>
                    <a:gs pos="0">
                      <a:srgbClr val="0078D4"/>
                    </a:gs>
                    <a:gs pos="100000">
                      <a:srgbClr val="702573"/>
                    </a:gs>
                  </a:gsLst>
                  <a:lin ang="1800000" scaled="0"/>
                </a:gradFill>
                <a:effectLst/>
                <a:uLnTx/>
                <a:uFillTx/>
                <a:latin typeface="Segoe Sans Text Semibold"/>
                <a:ea typeface="+mn-ea"/>
                <a:cs typeface="Segoe UI" panose="020B0502040204020203" pitchFamily="34" charset="0"/>
              </a:rPr>
              <a:t>aka.ms/sqlmi-blog</a:t>
            </a:r>
          </a:p>
          <a:p>
            <a:pPr algn="r">
              <a:spcAft>
                <a:spcPts val="1800"/>
              </a:spcAft>
            </a:pPr>
            <a:r>
              <a:rPr lang="en-US" sz="4000" spc="-50" noProof="1">
                <a:ln w="3175">
                  <a:noFill/>
                </a:ln>
                <a:gradFill>
                  <a:gsLst>
                    <a:gs pos="0">
                      <a:srgbClr val="0078D4"/>
                    </a:gs>
                    <a:gs pos="100000">
                      <a:srgbClr val="702573"/>
                    </a:gs>
                  </a:gsLst>
                  <a:lin ang="1800000" scaled="0"/>
                </a:gradFill>
                <a:latin typeface="Segoe Sans Text Semibold"/>
                <a:cs typeface="Segoe UI" panose="020B0502040204020203" pitchFamily="34" charset="0"/>
              </a:rPr>
              <a:t>aka.ms/sqlminov23</a:t>
            </a:r>
            <a:endParaRPr lang="en-US" sz="2000" noProof="1">
              <a:gradFill>
                <a:gsLst>
                  <a:gs pos="0">
                    <a:srgbClr val="0078D4"/>
                  </a:gs>
                  <a:gs pos="100000">
                    <a:srgbClr val="702573"/>
                  </a:gs>
                </a:gsLst>
                <a:lin ang="1800000" scaled="0"/>
              </a:gradFill>
            </a:endParaRPr>
          </a:p>
          <a:p>
            <a:pPr algn="r">
              <a:spcAft>
                <a:spcPts val="1800"/>
              </a:spcAft>
            </a:pPr>
            <a:endParaRPr lang="en-US" sz="2000" noProof="1">
              <a:gradFill>
                <a:gsLst>
                  <a:gs pos="0">
                    <a:srgbClr val="0078D4"/>
                  </a:gs>
                  <a:gs pos="100000">
                    <a:srgbClr val="702573"/>
                  </a:gs>
                </a:gsLst>
                <a:lin ang="1800000" scaled="0"/>
              </a:gradFill>
            </a:endParaRPr>
          </a:p>
        </p:txBody>
      </p:sp>
      <p:sp>
        <p:nvSpPr>
          <p:cNvPr id="3" name="TextBox 2">
            <a:extLst>
              <a:ext uri="{FF2B5EF4-FFF2-40B4-BE49-F238E27FC236}">
                <a16:creationId xmlns:a16="http://schemas.microsoft.com/office/drawing/2014/main" id="{E5992565-99DD-C2D4-192A-0BE59D6E4388}"/>
              </a:ext>
            </a:extLst>
          </p:cNvPr>
          <p:cNvSpPr txBox="1"/>
          <p:nvPr/>
        </p:nvSpPr>
        <p:spPr>
          <a:xfrm>
            <a:off x="540151" y="2314934"/>
            <a:ext cx="2689186" cy="3693319"/>
          </a:xfrm>
          <a:prstGeom prst="rect">
            <a:avLst/>
          </a:prstGeom>
          <a:noFill/>
        </p:spPr>
        <p:txBody>
          <a:bodyPr wrap="square" lIns="0" tIns="0" rIns="0" bIns="0" rtlCol="0">
            <a:spAutoFit/>
          </a:bodyPr>
          <a:lstStyle/>
          <a:p>
            <a:pPr algn="l">
              <a:spcAft>
                <a:spcPts val="1800"/>
              </a:spcAft>
            </a:pPr>
            <a:r>
              <a:rPr kumimoji="0" lang="en-US" sz="4000" b="0" i="0" u="none" strike="noStrike" kern="1200" cap="none" spc="-50" normalizeH="0" baseline="0" noProof="0">
                <a:ln w="3175">
                  <a:noFill/>
                </a:ln>
                <a:solidFill>
                  <a:srgbClr val="0078D4"/>
                </a:solidFill>
                <a:effectLst/>
                <a:uLnTx/>
                <a:uFillTx/>
                <a:latin typeface="Segoe Sans Text Semibold"/>
                <a:ea typeface="+mn-ea"/>
                <a:cs typeface="Segoe UI" panose="020B0502040204020203" pitchFamily="34" charset="0"/>
              </a:rPr>
              <a:t>YouTube</a:t>
            </a:r>
            <a:endParaRPr lang="en-US" sz="4000" spc="-50">
              <a:ln w="3175">
                <a:noFill/>
              </a:ln>
              <a:solidFill>
                <a:srgbClr val="0078D4"/>
              </a:solidFill>
              <a:latin typeface="Segoe Sans Text Semibold"/>
              <a:cs typeface="Segoe UI" panose="020B0502040204020203" pitchFamily="34" charset="0"/>
            </a:endParaRPr>
          </a:p>
          <a:p>
            <a:pPr algn="l">
              <a:spcAft>
                <a:spcPts val="1800"/>
              </a:spcAft>
            </a:pPr>
            <a:r>
              <a:rPr kumimoji="0" lang="en-US" sz="4000" b="0" i="0" u="none" strike="noStrike" kern="1200" cap="none" spc="-50" normalizeH="0" baseline="0" noProof="0">
                <a:ln w="3175">
                  <a:noFill/>
                </a:ln>
                <a:solidFill>
                  <a:srgbClr val="0078D4"/>
                </a:solidFill>
                <a:effectLst/>
                <a:uLnTx/>
                <a:uFillTx/>
                <a:latin typeface="Segoe Sans Text Semibold"/>
                <a:ea typeface="+mn-ea"/>
                <a:cs typeface="Segoe UI" panose="020B0502040204020203" pitchFamily="34" charset="0"/>
              </a:rPr>
              <a:t>Newsletter</a:t>
            </a:r>
          </a:p>
          <a:p>
            <a:pPr algn="l">
              <a:spcAft>
                <a:spcPts val="1800"/>
              </a:spcAft>
            </a:pPr>
            <a:r>
              <a:rPr kumimoji="0" lang="en-US" sz="4000" b="0" i="0" u="none" strike="noStrike" kern="1200" cap="none" spc="-50" normalizeH="0" baseline="0" noProof="0">
                <a:ln w="3175">
                  <a:noFill/>
                </a:ln>
                <a:solidFill>
                  <a:srgbClr val="0078D4"/>
                </a:solidFill>
                <a:effectLst/>
                <a:uLnTx/>
                <a:uFillTx/>
                <a:latin typeface="Segoe Sans Text Semibold"/>
                <a:ea typeface="+mn-ea"/>
                <a:cs typeface="Segoe UI" panose="020B0502040204020203" pitchFamily="34" charset="0"/>
              </a:rPr>
              <a:t>Blog</a:t>
            </a:r>
          </a:p>
          <a:p>
            <a:pPr algn="l">
              <a:spcAft>
                <a:spcPts val="1800"/>
              </a:spcAft>
            </a:pPr>
            <a:r>
              <a:rPr lang="en-US" sz="4000" spc="-50">
                <a:ln w="3175">
                  <a:noFill/>
                </a:ln>
                <a:solidFill>
                  <a:srgbClr val="0078D4"/>
                </a:solidFill>
                <a:latin typeface="Segoe Sans Text Semibold"/>
                <a:cs typeface="Segoe UI" panose="020B0502040204020203" pitchFamily="34" charset="0"/>
              </a:rPr>
              <a:t>MI in Y ‘23</a:t>
            </a:r>
            <a:endParaRPr lang="en-US" sz="2000">
              <a:solidFill>
                <a:srgbClr val="0078D4"/>
              </a:solidFill>
            </a:endParaRPr>
          </a:p>
          <a:p>
            <a:pPr algn="l">
              <a:spcAft>
                <a:spcPts val="1800"/>
              </a:spcAft>
            </a:pPr>
            <a:endParaRPr lang="en-US" sz="2000"/>
          </a:p>
        </p:txBody>
      </p:sp>
    </p:spTree>
    <p:extLst>
      <p:ext uri="{BB962C8B-B14F-4D97-AF65-F5344CB8AC3E}">
        <p14:creationId xmlns:p14="http://schemas.microsoft.com/office/powerpoint/2010/main" val="277607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E12F-B55A-6AFC-FC64-268826ADB784}"/>
              </a:ext>
            </a:extLst>
          </p:cNvPr>
          <p:cNvSpPr>
            <a:spLocks noGrp="1"/>
          </p:cNvSpPr>
          <p:nvPr>
            <p:ph type="title"/>
          </p:nvPr>
        </p:nvSpPr>
        <p:spPr>
          <a:xfrm>
            <a:off x="584199" y="1626632"/>
            <a:ext cx="4978400" cy="1107996"/>
          </a:xfrm>
        </p:spPr>
        <p:txBody>
          <a:bodyPr/>
          <a:lstStyle/>
          <a:p>
            <a:r>
              <a:rPr lang="en-US" sz="7200">
                <a:gradFill>
                  <a:gsLst>
                    <a:gs pos="0">
                      <a:srgbClr val="0078D4"/>
                    </a:gs>
                    <a:gs pos="100000">
                      <a:srgbClr val="702573"/>
                    </a:gs>
                  </a:gsLst>
                  <a:lin ang="1800000" scaled="0"/>
                </a:gradFill>
              </a:rPr>
              <a:t>Thank you!</a:t>
            </a:r>
          </a:p>
        </p:txBody>
      </p:sp>
      <p:sp>
        <p:nvSpPr>
          <p:cNvPr id="3" name="Text Placeholder 4">
            <a:extLst>
              <a:ext uri="{FF2B5EF4-FFF2-40B4-BE49-F238E27FC236}">
                <a16:creationId xmlns:a16="http://schemas.microsoft.com/office/drawing/2014/main" id="{36EACF7E-C2E9-FE07-2B54-1463DA3AF597}"/>
              </a:ext>
            </a:extLst>
          </p:cNvPr>
          <p:cNvSpPr>
            <a:spLocks noGrp="1"/>
          </p:cNvSpPr>
          <p:nvPr>
            <p:ph type="body" sz="quarter" idx="12"/>
          </p:nvPr>
        </p:nvSpPr>
        <p:spPr>
          <a:xfrm>
            <a:off x="1976270" y="3175536"/>
            <a:ext cx="10047408" cy="861774"/>
          </a:xfrm>
        </p:spPr>
        <p:txBody>
          <a:bodyPr/>
          <a:lstStyle/>
          <a:p>
            <a:r>
              <a:rPr lang="en-US" sz="2800" dirty="0">
                <a:gradFill>
                  <a:gsLst>
                    <a:gs pos="0">
                      <a:srgbClr val="0078D4"/>
                    </a:gs>
                    <a:gs pos="53000">
                      <a:srgbClr val="8661C5"/>
                    </a:gs>
                    <a:gs pos="100000">
                      <a:srgbClr val="C03BC4"/>
                    </a:gs>
                  </a:gsLst>
                  <a:lin ang="1800000" scaled="0"/>
                </a:gradFill>
              </a:rPr>
              <a:t>Name | Title &amp; Company</a:t>
            </a:r>
            <a:br>
              <a:rPr lang="en-US" sz="2800" dirty="0">
                <a:gradFill>
                  <a:gsLst>
                    <a:gs pos="0">
                      <a:srgbClr val="0078D4"/>
                    </a:gs>
                    <a:gs pos="53000">
                      <a:srgbClr val="8661C5"/>
                    </a:gs>
                    <a:gs pos="100000">
                      <a:srgbClr val="C03BC4"/>
                    </a:gs>
                  </a:gsLst>
                  <a:lin ang="1800000" scaled="0"/>
                </a:gradFill>
              </a:rPr>
            </a:br>
            <a:r>
              <a:rPr lang="en-US" sz="2800" dirty="0">
                <a:gradFill>
                  <a:gsLst>
                    <a:gs pos="0">
                      <a:srgbClr val="0078D4"/>
                    </a:gs>
                    <a:gs pos="53000">
                      <a:srgbClr val="8661C5"/>
                    </a:gs>
                    <a:gs pos="100000">
                      <a:srgbClr val="C03BC4"/>
                    </a:gs>
                  </a:gsLst>
                  <a:lin ang="1800000" scaled="0"/>
                </a:gradFill>
              </a:rPr>
              <a:t>linkedin.com/in/…  </a:t>
            </a:r>
          </a:p>
        </p:txBody>
      </p:sp>
      <p:sp>
        <p:nvSpPr>
          <p:cNvPr id="5" name="Oval 4">
            <a:extLst>
              <a:ext uri="{FF2B5EF4-FFF2-40B4-BE49-F238E27FC236}">
                <a16:creationId xmlns:a16="http://schemas.microsoft.com/office/drawing/2014/main" id="{5157DE11-433F-1AB4-4EAA-403ED045BEFE}"/>
              </a:ext>
            </a:extLst>
          </p:cNvPr>
          <p:cNvSpPr/>
          <p:nvPr/>
        </p:nvSpPr>
        <p:spPr bwMode="auto">
          <a:xfrm>
            <a:off x="584200" y="2990871"/>
            <a:ext cx="1231105" cy="1231105"/>
          </a:xfrm>
          <a:prstGeom prst="ellipse">
            <a:avLst/>
          </a:prstGeom>
          <a:noFill/>
          <a:ln w="47625">
            <a:gradFill>
              <a:gsLst>
                <a:gs pos="0">
                  <a:srgbClr val="0078D4"/>
                </a:gs>
                <a:gs pos="56000">
                  <a:srgbClr val="F4384A"/>
                </a:gs>
                <a:gs pos="100000">
                  <a:srgbClr val="FA7906"/>
                </a:gs>
              </a:gsLst>
              <a:lin ang="18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5199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7DD89E-D89D-4674-233F-8C575E3CA14A}"/>
              </a:ext>
            </a:extLst>
          </p:cNvPr>
          <p:cNvSpPr>
            <a:spLocks noGrp="1"/>
          </p:cNvSpPr>
          <p:nvPr>
            <p:ph type="title"/>
          </p:nvPr>
        </p:nvSpPr>
        <p:spPr>
          <a:xfrm>
            <a:off x="588263" y="457200"/>
            <a:ext cx="11018520" cy="553998"/>
          </a:xfrm>
        </p:spPr>
        <p:txBody>
          <a:bodyPr/>
          <a:lstStyle/>
          <a:p>
            <a:r>
              <a:rPr lang="en-US">
                <a:solidFill>
                  <a:srgbClr val="0078D4"/>
                </a:solidFill>
              </a:rPr>
              <a:t>Azure SQL</a:t>
            </a:r>
          </a:p>
        </p:txBody>
      </p:sp>
      <p:sp>
        <p:nvSpPr>
          <p:cNvPr id="6" name="TextBox 5">
            <a:extLst>
              <a:ext uri="{FF2B5EF4-FFF2-40B4-BE49-F238E27FC236}">
                <a16:creationId xmlns:a16="http://schemas.microsoft.com/office/drawing/2014/main" id="{927BED59-06E4-BD59-9A65-922574FF9990}"/>
              </a:ext>
            </a:extLst>
          </p:cNvPr>
          <p:cNvSpPr txBox="1"/>
          <p:nvPr/>
        </p:nvSpPr>
        <p:spPr>
          <a:xfrm>
            <a:off x="388307" y="901566"/>
            <a:ext cx="6392831" cy="627864"/>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w="3175">
                  <a:noFill/>
                </a:ln>
                <a:solidFill>
                  <a:srgbClr val="0078D4"/>
                </a:solidFill>
                <a:effectLst/>
                <a:uLnTx/>
                <a:uFillTx/>
                <a:latin typeface="Segoe UI Semibold"/>
                <a:ea typeface="+mn-ea"/>
                <a:cs typeface="Segoe UI"/>
              </a:rPr>
              <a:t>The family of SQL cloud databases</a:t>
            </a:r>
          </a:p>
        </p:txBody>
      </p:sp>
      <p:sp>
        <p:nvSpPr>
          <p:cNvPr id="19" name="Rectangle 18">
            <a:extLst>
              <a:ext uri="{FF2B5EF4-FFF2-40B4-BE49-F238E27FC236}">
                <a16:creationId xmlns:a16="http://schemas.microsoft.com/office/drawing/2014/main" id="{63ED0B2D-7717-0CC2-83D0-63F75E703A50}"/>
              </a:ext>
            </a:extLst>
          </p:cNvPr>
          <p:cNvSpPr/>
          <p:nvPr/>
        </p:nvSpPr>
        <p:spPr>
          <a:xfrm>
            <a:off x="1101888" y="5901204"/>
            <a:ext cx="6571987" cy="297004"/>
          </a:xfrm>
          <a:prstGeom prst="rect">
            <a:avLst/>
          </a:prstGeom>
        </p:spPr>
        <p:txBody>
          <a:bodyPr wrap="square" lIns="91440">
            <a:spAutoFit/>
          </a:bodyPr>
          <a:lstStyle/>
          <a:p>
            <a:pPr marL="0" marR="0" lvl="0" indent="0" algn="l" defTabSz="914080" rtl="0" eaLnBrk="1" fontAlgn="base" latinLnBrk="0" hangingPunct="1">
              <a:lnSpc>
                <a:spcPct val="95000"/>
              </a:lnSpc>
              <a:spcBef>
                <a:spcPct val="0"/>
              </a:spcBef>
              <a:spcAft>
                <a:spcPct val="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a:ea typeface="+mn-ea"/>
                <a:cs typeface="Segoe UI Semibold" panose="020B0502040204020203" pitchFamily="34" charset="0"/>
              </a:rPr>
              <a:t>Azure SQL enabled by Azure Arc</a:t>
            </a:r>
            <a:endParaRPr kumimoji="0" lang="en-US" sz="1600" b="1" i="0" u="none" strike="noStrike" kern="0" cap="none" spc="0" normalizeH="0" baseline="0" noProof="0">
              <a:ln>
                <a:noFill/>
              </a:ln>
              <a:solidFill>
                <a:srgbClr val="0078D4"/>
              </a:solidFill>
              <a:effectLst/>
              <a:uLnTx/>
              <a:uFillTx/>
              <a:latin typeface="Segoe UI"/>
              <a:ea typeface="+mn-ea"/>
              <a:cs typeface="Segoe UI Semibold" panose="020B0502040204020203" pitchFamily="34" charset="0"/>
            </a:endParaRPr>
          </a:p>
        </p:txBody>
      </p:sp>
      <p:sp>
        <p:nvSpPr>
          <p:cNvPr id="20" name="Text Placeholder 8">
            <a:extLst>
              <a:ext uri="{FF2B5EF4-FFF2-40B4-BE49-F238E27FC236}">
                <a16:creationId xmlns:a16="http://schemas.microsoft.com/office/drawing/2014/main" id="{EB9CE7C7-8605-F07B-F2C0-562E1B15CA46}"/>
              </a:ext>
            </a:extLst>
          </p:cNvPr>
          <p:cNvSpPr txBox="1">
            <a:spLocks/>
          </p:cNvSpPr>
          <p:nvPr/>
        </p:nvSpPr>
        <p:spPr>
          <a:xfrm>
            <a:off x="1101888" y="6115673"/>
            <a:ext cx="4448175" cy="27699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light" panose="020B0402040204020203" pitchFamily="34" charset="0"/>
              </a:rPr>
              <a:t>Run Azure SQL on premises and in multi-cloud environments</a:t>
            </a:r>
            <a:endParaRPr kumimoji="0" lang="en-US" sz="1200" b="0" i="0" u="none" strike="sngStrike" kern="0" cap="none" spc="0" normalizeH="0" baseline="0" noProof="0">
              <a:ln>
                <a:noFill/>
              </a:ln>
              <a:solidFill>
                <a:srgbClr val="0078D4"/>
              </a:solidFill>
              <a:effectLst/>
              <a:uLnTx/>
              <a:uFillTx/>
              <a:latin typeface="Segoe UI"/>
              <a:ea typeface="+mn-ea"/>
              <a:cs typeface="Segoe UI Semilight" panose="020B0402040204020203" pitchFamily="34" charset="0"/>
            </a:endParaRPr>
          </a:p>
        </p:txBody>
      </p:sp>
      <p:pic>
        <p:nvPicPr>
          <p:cNvPr id="23" name="Graphic 22" descr="Azure Arc icon">
            <a:extLst>
              <a:ext uri="{FF2B5EF4-FFF2-40B4-BE49-F238E27FC236}">
                <a16:creationId xmlns:a16="http://schemas.microsoft.com/office/drawing/2014/main" id="{066A1945-D306-F2BC-96D5-EB7ED9F39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263" y="5885598"/>
            <a:ext cx="513625" cy="513625"/>
          </a:xfrm>
          <a:prstGeom prst="rect">
            <a:avLst/>
          </a:prstGeom>
        </p:spPr>
      </p:pic>
      <p:pic>
        <p:nvPicPr>
          <p:cNvPr id="7" name="Graphic 6" descr="SQL VM icon">
            <a:extLst>
              <a:ext uri="{FF2B5EF4-FFF2-40B4-BE49-F238E27FC236}">
                <a16:creationId xmlns:a16="http://schemas.microsoft.com/office/drawing/2014/main" id="{B21E15DB-AE9F-54C9-E195-95163573A86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626075" y="2269976"/>
            <a:ext cx="1078992" cy="1078992"/>
          </a:xfrm>
          <a:prstGeom prst="rect">
            <a:avLst/>
          </a:prstGeom>
        </p:spPr>
      </p:pic>
      <p:sp>
        <p:nvSpPr>
          <p:cNvPr id="8" name="Rectangle 7">
            <a:extLst>
              <a:ext uri="{FF2B5EF4-FFF2-40B4-BE49-F238E27FC236}">
                <a16:creationId xmlns:a16="http://schemas.microsoft.com/office/drawing/2014/main" id="{7E948DE8-9627-B667-EAD1-E570F7990BBD}"/>
              </a:ext>
            </a:extLst>
          </p:cNvPr>
          <p:cNvSpPr/>
          <p:nvPr/>
        </p:nvSpPr>
        <p:spPr>
          <a:xfrm>
            <a:off x="1819304" y="3380251"/>
            <a:ext cx="269253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Semibold" panose="020B0502040204020203" pitchFamily="34" charset="0"/>
              </a:rPr>
              <a:t>SQL Server on Azure Virtual Machines</a:t>
            </a:r>
            <a:endParaRPr kumimoji="0" lang="en-US" sz="2400" b="0" i="0" u="none" strike="noStrike" kern="0" cap="none" spc="0" normalizeH="0" baseline="0" noProof="0">
              <a:ln>
                <a:noFill/>
              </a:ln>
              <a:solidFill>
                <a:srgbClr val="0078D4"/>
              </a:solidFill>
              <a:effectLst/>
              <a:uLnTx/>
              <a:uFillTx/>
              <a:latin typeface="Segoe UI Semibold"/>
              <a:ea typeface="+mn-ea"/>
              <a:cs typeface="Segoe UI Semibold" panose="020B0502040204020203" pitchFamily="34" charset="0"/>
            </a:endParaRPr>
          </a:p>
        </p:txBody>
      </p:sp>
      <p:pic>
        <p:nvPicPr>
          <p:cNvPr id="9" name="Graphic 8" descr="SQL Managed Instance icon">
            <a:extLst>
              <a:ext uri="{FF2B5EF4-FFF2-40B4-BE49-F238E27FC236}">
                <a16:creationId xmlns:a16="http://schemas.microsoft.com/office/drawing/2014/main" id="{9EF3EAAB-6784-2037-6BF1-7C1C17C42C0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92202" y="2315751"/>
            <a:ext cx="1031763" cy="1031763"/>
          </a:xfrm>
          <a:prstGeom prst="rect">
            <a:avLst/>
          </a:prstGeom>
        </p:spPr>
      </p:pic>
      <p:sp>
        <p:nvSpPr>
          <p:cNvPr id="10" name="Rectangle 9">
            <a:extLst>
              <a:ext uri="{FF2B5EF4-FFF2-40B4-BE49-F238E27FC236}">
                <a16:creationId xmlns:a16="http://schemas.microsoft.com/office/drawing/2014/main" id="{8492F0BF-424C-726B-86FF-D51FA49237AB}"/>
              </a:ext>
            </a:extLst>
          </p:cNvPr>
          <p:cNvSpPr/>
          <p:nvPr/>
        </p:nvSpPr>
        <p:spPr>
          <a:xfrm>
            <a:off x="4955904" y="3380251"/>
            <a:ext cx="2417169"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gradFill>
                  <a:gsLst>
                    <a:gs pos="13000">
                      <a:srgbClr val="0078D4"/>
                    </a:gs>
                    <a:gs pos="59000">
                      <a:srgbClr val="8661C5"/>
                    </a:gs>
                    <a:gs pos="100000">
                      <a:srgbClr val="F4364C"/>
                    </a:gs>
                  </a:gsLst>
                  <a:lin ang="1800000" scaled="0"/>
                </a:gradFill>
                <a:effectLst/>
                <a:uLnTx/>
                <a:uFillTx/>
                <a:latin typeface="Segoe UI Semibold"/>
                <a:ea typeface="+mn-ea"/>
                <a:cs typeface="Segoe UI Semibold" panose="020B0502040204020203" pitchFamily="34" charset="0"/>
              </a:rPr>
              <a:t>Azure SQL Managed Instance</a:t>
            </a:r>
            <a:endParaRPr kumimoji="0" lang="en-US" sz="2400" b="0" i="0" u="none" strike="noStrike" kern="0" cap="none" spc="0" normalizeH="0" baseline="0" noProof="0">
              <a:ln>
                <a:noFill/>
              </a:ln>
              <a:gradFill>
                <a:gsLst>
                  <a:gs pos="13000">
                    <a:srgbClr val="0078D4"/>
                  </a:gs>
                  <a:gs pos="59000">
                    <a:srgbClr val="8661C5"/>
                  </a:gs>
                  <a:gs pos="100000">
                    <a:srgbClr val="F4364C"/>
                  </a:gs>
                </a:gsLst>
                <a:lin ang="1800000" scaled="0"/>
              </a:gradFill>
              <a:effectLst/>
              <a:uLnTx/>
              <a:uFillTx/>
              <a:latin typeface="Segoe UI Semibold"/>
              <a:ea typeface="+mn-ea"/>
              <a:cs typeface="Segoe UI Semibold" panose="020B0502040204020203" pitchFamily="34" charset="0"/>
            </a:endParaRPr>
          </a:p>
        </p:txBody>
      </p:sp>
      <p:pic>
        <p:nvPicPr>
          <p:cNvPr id="11" name="Graphic 10" descr="SQL Database icon">
            <a:extLst>
              <a:ext uri="{FF2B5EF4-FFF2-40B4-BE49-F238E27FC236}">
                <a16:creationId xmlns:a16="http://schemas.microsoft.com/office/drawing/2014/main" id="{41BA6A0F-E4B5-E535-0A40-31B7AA5A473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478260" y="2269976"/>
            <a:ext cx="1077538" cy="1077538"/>
          </a:xfrm>
          <a:prstGeom prst="rect">
            <a:avLst/>
          </a:prstGeom>
        </p:spPr>
      </p:pic>
      <p:sp>
        <p:nvSpPr>
          <p:cNvPr id="12" name="Rectangle 11">
            <a:extLst>
              <a:ext uri="{FF2B5EF4-FFF2-40B4-BE49-F238E27FC236}">
                <a16:creationId xmlns:a16="http://schemas.microsoft.com/office/drawing/2014/main" id="{BFF792B0-0ACA-3234-8E75-A24C2961B5BC}"/>
              </a:ext>
            </a:extLst>
          </p:cNvPr>
          <p:cNvSpPr/>
          <p:nvPr/>
        </p:nvSpPr>
        <p:spPr>
          <a:xfrm>
            <a:off x="8052948" y="3380251"/>
            <a:ext cx="193644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Semibold" panose="020B0502040204020203" pitchFamily="34" charset="0"/>
              </a:rPr>
              <a:t>Azure SQL Database</a:t>
            </a:r>
            <a:endParaRPr kumimoji="0" lang="en-US" sz="2400" b="0" i="0" u="none" strike="noStrike" kern="0" cap="none" spc="0" normalizeH="0" baseline="0" noProof="0">
              <a:ln>
                <a:noFill/>
              </a:ln>
              <a:solidFill>
                <a:srgbClr val="0078D4"/>
              </a:solidFill>
              <a:effectLst/>
              <a:uLnTx/>
              <a:uFillTx/>
              <a:latin typeface="Segoe UI Semibold"/>
              <a:ea typeface="+mn-ea"/>
              <a:cs typeface="Segoe UI Semibold" panose="020B0502040204020203" pitchFamily="34" charset="0"/>
            </a:endParaRPr>
          </a:p>
        </p:txBody>
      </p:sp>
      <p:sp>
        <p:nvSpPr>
          <p:cNvPr id="15" name="Rounded Rectangle 41">
            <a:extLst>
              <a:ext uri="{FF2B5EF4-FFF2-40B4-BE49-F238E27FC236}">
                <a16:creationId xmlns:a16="http://schemas.microsoft.com/office/drawing/2014/main" id="{C6BCF79C-629A-FE02-7D63-0BF626777109}"/>
              </a:ext>
            </a:extLst>
          </p:cNvPr>
          <p:cNvSpPr/>
          <p:nvPr/>
        </p:nvSpPr>
        <p:spPr bwMode="auto">
          <a:xfrm>
            <a:off x="1652877" y="4847655"/>
            <a:ext cx="3025388" cy="342092"/>
          </a:xfrm>
          <a:prstGeom prst="roundRect">
            <a:avLst/>
          </a:prstGeom>
          <a:gradFill flip="none" rotWithShape="1">
            <a:gsLst>
              <a:gs pos="0">
                <a:schemeClr val="accent1"/>
              </a:gs>
              <a:gs pos="50000">
                <a:srgbClr val="8DC8E8"/>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Infrastructure-as-a-Service</a:t>
            </a:r>
          </a:p>
        </p:txBody>
      </p:sp>
      <p:sp>
        <p:nvSpPr>
          <p:cNvPr id="16" name="Rounded Rectangle 17">
            <a:extLst>
              <a:ext uri="{FF2B5EF4-FFF2-40B4-BE49-F238E27FC236}">
                <a16:creationId xmlns:a16="http://schemas.microsoft.com/office/drawing/2014/main" id="{AF01C211-A3E0-59B8-36D5-5D9CCC7B2595}"/>
              </a:ext>
            </a:extLst>
          </p:cNvPr>
          <p:cNvSpPr/>
          <p:nvPr/>
        </p:nvSpPr>
        <p:spPr bwMode="auto">
          <a:xfrm>
            <a:off x="4908623" y="4847655"/>
            <a:ext cx="5283839" cy="342092"/>
          </a:xfrm>
          <a:prstGeom prst="roundRect">
            <a:avLst/>
          </a:prstGeom>
          <a:gradFill flip="none" rotWithShape="1">
            <a:gsLst>
              <a:gs pos="0">
                <a:schemeClr val="accent1"/>
              </a:gs>
              <a:gs pos="50000">
                <a:srgbClr val="8DC8E8"/>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Platform-as-a-Service </a:t>
            </a:r>
          </a:p>
        </p:txBody>
      </p:sp>
      <p:pic>
        <p:nvPicPr>
          <p:cNvPr id="21" name="Graphic 20" descr="Azure Arc icon">
            <a:extLst>
              <a:ext uri="{FF2B5EF4-FFF2-40B4-BE49-F238E27FC236}">
                <a16:creationId xmlns:a16="http://schemas.microsoft.com/office/drawing/2014/main" id="{A1519977-440D-B3BA-4FCE-68A64343E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05068" y="2190084"/>
            <a:ext cx="364326" cy="364326"/>
          </a:xfrm>
          <a:prstGeom prst="rect">
            <a:avLst/>
          </a:prstGeom>
        </p:spPr>
      </p:pic>
      <p:pic>
        <p:nvPicPr>
          <p:cNvPr id="22" name="Graphic 21" descr="Azure Arc icon">
            <a:extLst>
              <a:ext uri="{FF2B5EF4-FFF2-40B4-BE49-F238E27FC236}">
                <a16:creationId xmlns:a16="http://schemas.microsoft.com/office/drawing/2014/main" id="{303171CD-F416-E2A4-E360-A3F2F1FD6E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6207" y="2179926"/>
            <a:ext cx="364326" cy="364326"/>
          </a:xfrm>
          <a:prstGeom prst="rect">
            <a:avLst/>
          </a:prstGeom>
        </p:spPr>
      </p:pic>
      <p:sp>
        <p:nvSpPr>
          <p:cNvPr id="25" name="Rectangle 24">
            <a:extLst>
              <a:ext uri="{FF2B5EF4-FFF2-40B4-BE49-F238E27FC236}">
                <a16:creationId xmlns:a16="http://schemas.microsoft.com/office/drawing/2014/main" id="{158299A5-3CDC-B617-5E81-016293001D71}"/>
              </a:ext>
            </a:extLst>
          </p:cNvPr>
          <p:cNvSpPr/>
          <p:nvPr/>
        </p:nvSpPr>
        <p:spPr>
          <a:xfrm>
            <a:off x="1819304" y="3993726"/>
            <a:ext cx="2692534" cy="830997"/>
          </a:xfrm>
          <a:prstGeom prst="rect">
            <a:avLst/>
          </a:prstGeom>
        </p:spPr>
        <p:txBody>
          <a:bodyPr wrap="square" lIns="91440" tIns="45720" rIns="91440" bIns="45720" anchor="t">
            <a:spAutoFit/>
          </a:bodyPr>
          <a:lstStyle/>
          <a:p>
            <a:pPr algn="ctr" defTabSz="914377">
              <a:spcAft>
                <a:spcPts val="800"/>
              </a:spcAft>
              <a:defRPr/>
            </a:pPr>
            <a:r>
              <a:rPr lang="en-US" sz="1600" kern="0">
                <a:solidFill>
                  <a:srgbClr val="0078D4"/>
                </a:solidFill>
                <a:latin typeface="Segoe UI Semilight" panose="020B0402040204020203" pitchFamily="34" charset="0"/>
                <a:cs typeface="Segoe UI Semilight" panose="020B0402040204020203" pitchFamily="34" charset="0"/>
              </a:rPr>
              <a:t>Best for lift and shift</a:t>
            </a:r>
            <a:br>
              <a:rPr lang="en-US" sz="1600" kern="0">
                <a:solidFill>
                  <a:srgbClr val="0078D4"/>
                </a:solidFill>
                <a:latin typeface="Segoe UI Semilight" panose="020B0402040204020203" pitchFamily="34" charset="0"/>
                <a:cs typeface="Segoe UI Semilight" panose="020B0402040204020203" pitchFamily="34" charset="0"/>
              </a:rPr>
            </a:br>
            <a:r>
              <a:rPr lang="en-US" sz="1600" kern="0">
                <a:solidFill>
                  <a:srgbClr val="0078D4"/>
                </a:solidFill>
                <a:latin typeface="Segoe UI Semilight" panose="020B0402040204020203" pitchFamily="34" charset="0"/>
                <a:cs typeface="Segoe UI Semilight" panose="020B0402040204020203" pitchFamily="34" charset="0"/>
              </a:rPr>
              <a:t>or workloads requiring</a:t>
            </a:r>
            <a:br>
              <a:rPr lang="en-US" sz="1600" kern="0">
                <a:solidFill>
                  <a:srgbClr val="0078D4"/>
                </a:solidFill>
                <a:latin typeface="Segoe UI Semilight" panose="020B0402040204020203" pitchFamily="34" charset="0"/>
                <a:cs typeface="Segoe UI Semilight" panose="020B0402040204020203" pitchFamily="34" charset="0"/>
              </a:rPr>
            </a:br>
            <a:r>
              <a:rPr lang="en-US" sz="1600" kern="0">
                <a:solidFill>
                  <a:srgbClr val="0078D4"/>
                </a:solidFill>
                <a:latin typeface="Segoe UI Semilight" panose="020B0402040204020203" pitchFamily="34" charset="0"/>
                <a:cs typeface="Segoe UI Semilight" panose="020B0402040204020203" pitchFamily="34" charset="0"/>
              </a:rPr>
              <a:t>OS-level access</a:t>
            </a:r>
          </a:p>
        </p:txBody>
      </p:sp>
      <p:sp>
        <p:nvSpPr>
          <p:cNvPr id="26" name="Rectangle 25">
            <a:extLst>
              <a:ext uri="{FF2B5EF4-FFF2-40B4-BE49-F238E27FC236}">
                <a16:creationId xmlns:a16="http://schemas.microsoft.com/office/drawing/2014/main" id="{981E32BE-9F8E-557C-50FC-C1DA11CFDEFB}"/>
              </a:ext>
            </a:extLst>
          </p:cNvPr>
          <p:cNvSpPr/>
          <p:nvPr/>
        </p:nvSpPr>
        <p:spPr>
          <a:xfrm>
            <a:off x="4861816" y="3993726"/>
            <a:ext cx="2692534" cy="830997"/>
          </a:xfrm>
          <a:prstGeom prst="rect">
            <a:avLst/>
          </a:prstGeom>
        </p:spPr>
        <p:txBody>
          <a:bodyPr wrap="square" lIns="91440" tIns="45720" rIns="91440" bIns="45720" anchor="t">
            <a:spAutoFit/>
          </a:bodyPr>
          <a:lstStyle/>
          <a:p>
            <a:pPr marL="0" indent="0" algn="ctr" defTabSz="914377">
              <a:spcBef>
                <a:spcPts val="0"/>
              </a:spcBef>
              <a:spcAft>
                <a:spcPts val="800"/>
              </a:spcAft>
              <a:buSzTx/>
              <a:buFont typeface="Wingdings" panose="05000000000000000000" pitchFamily="2" charset="2"/>
              <a:buNone/>
              <a:defRPr/>
            </a:pPr>
            <a:r>
              <a:rPr lang="en-US" sz="1600" kern="0">
                <a:gradFill>
                  <a:gsLst>
                    <a:gs pos="13000">
                      <a:srgbClr val="0078D4"/>
                    </a:gs>
                    <a:gs pos="59000">
                      <a:srgbClr val="8661C5"/>
                    </a:gs>
                    <a:gs pos="100000">
                      <a:srgbClr val="F4364C"/>
                    </a:gs>
                  </a:gsLst>
                  <a:lin ang="1800000" scaled="0"/>
                </a:gradFill>
                <a:latin typeface="Segoe UI"/>
              </a:rPr>
              <a:t>Best for lift and shift,</a:t>
            </a:r>
            <a:br>
              <a:rPr lang="en-US" sz="1600" kern="0">
                <a:gradFill>
                  <a:gsLst>
                    <a:gs pos="13000">
                      <a:srgbClr val="0078D4"/>
                    </a:gs>
                    <a:gs pos="59000">
                      <a:srgbClr val="8661C5"/>
                    </a:gs>
                    <a:gs pos="100000">
                      <a:srgbClr val="F4364C"/>
                    </a:gs>
                  </a:gsLst>
                  <a:lin ang="1800000" scaled="0"/>
                </a:gradFill>
                <a:latin typeface="Segoe UI"/>
              </a:rPr>
            </a:br>
            <a:r>
              <a:rPr lang="en-US" sz="1600" kern="0">
                <a:gradFill>
                  <a:gsLst>
                    <a:gs pos="13000">
                      <a:srgbClr val="0078D4"/>
                    </a:gs>
                    <a:gs pos="59000">
                      <a:srgbClr val="8661C5"/>
                    </a:gs>
                    <a:gs pos="100000">
                      <a:srgbClr val="F4364C"/>
                    </a:gs>
                  </a:gsLst>
                  <a:lin ang="1800000" scaled="0"/>
                </a:gradFill>
                <a:latin typeface="Segoe UI"/>
              </a:rPr>
              <a:t>modernizing existing</a:t>
            </a:r>
            <a:br>
              <a:rPr lang="en-US" sz="1600" kern="0">
                <a:gradFill>
                  <a:gsLst>
                    <a:gs pos="13000">
                      <a:srgbClr val="0078D4"/>
                    </a:gs>
                    <a:gs pos="59000">
                      <a:srgbClr val="8661C5"/>
                    </a:gs>
                    <a:gs pos="100000">
                      <a:srgbClr val="F4364C"/>
                    </a:gs>
                  </a:gsLst>
                  <a:lin ang="1800000" scaled="0"/>
                </a:gradFill>
                <a:latin typeface="Segoe UI"/>
              </a:rPr>
            </a:br>
            <a:r>
              <a:rPr lang="en-US" sz="1600" kern="0">
                <a:gradFill>
                  <a:gsLst>
                    <a:gs pos="13000">
                      <a:srgbClr val="0078D4"/>
                    </a:gs>
                    <a:gs pos="59000">
                      <a:srgbClr val="8661C5"/>
                    </a:gs>
                    <a:gs pos="100000">
                      <a:srgbClr val="F4364C"/>
                    </a:gs>
                  </a:gsLst>
                  <a:lin ang="1800000" scaled="0"/>
                </a:gradFill>
                <a:latin typeface="Segoe UI"/>
              </a:rPr>
              <a:t>apps at scale</a:t>
            </a:r>
          </a:p>
        </p:txBody>
      </p:sp>
      <p:sp>
        <p:nvSpPr>
          <p:cNvPr id="27" name="Rectangle 26">
            <a:extLst>
              <a:ext uri="{FF2B5EF4-FFF2-40B4-BE49-F238E27FC236}">
                <a16:creationId xmlns:a16="http://schemas.microsoft.com/office/drawing/2014/main" id="{D864DBAB-217E-396B-669B-6FADDAE890E2}"/>
              </a:ext>
            </a:extLst>
          </p:cNvPr>
          <p:cNvSpPr/>
          <p:nvPr/>
        </p:nvSpPr>
        <p:spPr>
          <a:xfrm>
            <a:off x="7935350" y="3994150"/>
            <a:ext cx="2257112" cy="584775"/>
          </a:xfrm>
          <a:prstGeom prst="rect">
            <a:avLst/>
          </a:prstGeom>
        </p:spPr>
        <p:txBody>
          <a:bodyPr wrap="square" lIns="91440" tIns="45720" rIns="91440" bIns="45720" anchor="t">
            <a:spAutoFit/>
          </a:bodyPr>
          <a:lstStyle/>
          <a:p>
            <a:pPr marL="0" indent="0" algn="ctr" defTabSz="914377">
              <a:spcBef>
                <a:spcPts val="0"/>
              </a:spcBef>
              <a:spcAft>
                <a:spcPts val="800"/>
              </a:spcAft>
              <a:buSzTx/>
              <a:buFont typeface="Wingdings" panose="05000000000000000000" pitchFamily="2" charset="2"/>
              <a:buNone/>
              <a:defRPr/>
            </a:pPr>
            <a:r>
              <a:rPr lang="en-US" sz="1600" kern="0">
                <a:solidFill>
                  <a:srgbClr val="0078D4"/>
                </a:solidFill>
                <a:latin typeface="Segoe UI"/>
              </a:rPr>
              <a:t>Best for supporting</a:t>
            </a:r>
            <a:br>
              <a:rPr lang="en-US" sz="1600" kern="0">
                <a:solidFill>
                  <a:srgbClr val="0078D4"/>
                </a:solidFill>
                <a:latin typeface="Segoe UI"/>
              </a:rPr>
            </a:br>
            <a:r>
              <a:rPr lang="en-US" sz="1600" kern="0">
                <a:solidFill>
                  <a:srgbClr val="0078D4"/>
                </a:solidFill>
                <a:latin typeface="Segoe UI"/>
              </a:rPr>
              <a:t>modern cloud apps</a:t>
            </a:r>
          </a:p>
        </p:txBody>
      </p:sp>
    </p:spTree>
    <p:extLst>
      <p:ext uri="{BB962C8B-B14F-4D97-AF65-F5344CB8AC3E}">
        <p14:creationId xmlns:p14="http://schemas.microsoft.com/office/powerpoint/2010/main" val="4269536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634116-3C84-2ED1-4D54-9D0266219F71}"/>
              </a:ext>
            </a:extLst>
          </p:cNvPr>
          <p:cNvSpPr txBox="1"/>
          <p:nvPr/>
        </p:nvSpPr>
        <p:spPr>
          <a:xfrm>
            <a:off x="8296094" y="3683370"/>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sp>
        <p:nvSpPr>
          <p:cNvPr id="40" name="Rectangle 39">
            <a:extLst>
              <a:ext uri="{FF2B5EF4-FFF2-40B4-BE49-F238E27FC236}">
                <a16:creationId xmlns:a16="http://schemas.microsoft.com/office/drawing/2014/main" id="{B28E7BFF-704C-A314-6EAF-6919BEAFC8FB}"/>
              </a:ext>
            </a:extLst>
          </p:cNvPr>
          <p:cNvSpPr/>
          <p:nvPr/>
        </p:nvSpPr>
        <p:spPr>
          <a:xfrm>
            <a:off x="4293617" y="1794010"/>
            <a:ext cx="3950708" cy="1718623"/>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grpSp>
        <p:nvGrpSpPr>
          <p:cNvPr id="55" name="Group 54">
            <a:extLst>
              <a:ext uri="{FF2B5EF4-FFF2-40B4-BE49-F238E27FC236}">
                <a16:creationId xmlns:a16="http://schemas.microsoft.com/office/drawing/2014/main" id="{DF71F3B4-DE3B-0122-D48A-6246D3C62B37}"/>
              </a:ext>
            </a:extLst>
          </p:cNvPr>
          <p:cNvGrpSpPr/>
          <p:nvPr/>
        </p:nvGrpSpPr>
        <p:grpSpPr>
          <a:xfrm>
            <a:off x="3044902" y="5206400"/>
            <a:ext cx="1084410" cy="375244"/>
            <a:chOff x="1793779" y="2329973"/>
            <a:chExt cx="1014594" cy="375244"/>
          </a:xfrm>
        </p:grpSpPr>
        <p:cxnSp>
          <p:nvCxnSpPr>
            <p:cNvPr id="56" name="Straight Arrow Connector 55">
              <a:extLst>
                <a:ext uri="{FF2B5EF4-FFF2-40B4-BE49-F238E27FC236}">
                  <a16:creationId xmlns:a16="http://schemas.microsoft.com/office/drawing/2014/main" id="{F6B543B0-2CE7-C8CD-8A85-9B838F9EB3B9}"/>
                </a:ext>
              </a:extLst>
            </p:cNvPr>
            <p:cNvCxnSpPr>
              <a:cxnSpLocks/>
            </p:cNvCxnSpPr>
            <p:nvPr/>
          </p:nvCxnSpPr>
          <p:spPr>
            <a:xfrm>
              <a:off x="1793779" y="2705217"/>
              <a:ext cx="1014594" cy="0"/>
            </a:xfrm>
            <a:prstGeom prst="straightConnector1">
              <a:avLst/>
            </a:prstGeom>
            <a:noFill/>
            <a:ln w="38100" cap="flat" cmpd="sng" algn="ctr">
              <a:solidFill>
                <a:srgbClr val="70AD47"/>
              </a:solidFill>
              <a:prstDash val="solid"/>
              <a:tailEnd type="triangle"/>
            </a:ln>
            <a:effectLst/>
          </p:spPr>
        </p:cxnSp>
        <p:sp>
          <p:nvSpPr>
            <p:cNvPr id="57" name="TextBox 56">
              <a:extLst>
                <a:ext uri="{FF2B5EF4-FFF2-40B4-BE49-F238E27FC236}">
                  <a16:creationId xmlns:a16="http://schemas.microsoft.com/office/drawing/2014/main" id="{91D0DAB2-9267-53DC-C5D6-F0126446F9FA}"/>
                </a:ext>
              </a:extLst>
            </p:cNvPr>
            <p:cNvSpPr txBox="1"/>
            <p:nvPr/>
          </p:nvSpPr>
          <p:spPr>
            <a:xfrm>
              <a:off x="2184053" y="2329973"/>
              <a:ext cx="5210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70AD47"/>
                  </a:solidFill>
                  <a:effectLst/>
                  <a:uLnTx/>
                  <a:uFillTx/>
                  <a:latin typeface="Segoe UI"/>
                  <a:cs typeface="Segoe UI" panose="020B0502040204020203" pitchFamily="34" charset="0"/>
                </a:rPr>
                <a:t>Yes</a:t>
              </a:r>
            </a:p>
          </p:txBody>
        </p:sp>
      </p:grpSp>
      <p:sp>
        <p:nvSpPr>
          <p:cNvPr id="2" name="Title 1">
            <a:extLst>
              <a:ext uri="{FF2B5EF4-FFF2-40B4-BE49-F238E27FC236}">
                <a16:creationId xmlns:a16="http://schemas.microsoft.com/office/drawing/2014/main" id="{E5ECB237-C6C6-BD00-5707-74A0BDE6056E}"/>
              </a:ext>
            </a:extLst>
          </p:cNvPr>
          <p:cNvSpPr>
            <a:spLocks noGrp="1"/>
          </p:cNvSpPr>
          <p:nvPr>
            <p:ph type="title"/>
          </p:nvPr>
        </p:nvSpPr>
        <p:spPr/>
        <p:txBody>
          <a:bodyPr/>
          <a:lstStyle/>
          <a:p>
            <a:r>
              <a:rPr lang="en-US"/>
              <a:t>Choosing the right Azure SQL offering</a:t>
            </a:r>
          </a:p>
        </p:txBody>
      </p:sp>
      <p:cxnSp>
        <p:nvCxnSpPr>
          <p:cNvPr id="6" name="Straight Arrow Connector 5">
            <a:extLst>
              <a:ext uri="{FF2B5EF4-FFF2-40B4-BE49-F238E27FC236}">
                <a16:creationId xmlns:a16="http://schemas.microsoft.com/office/drawing/2014/main" id="{B383817B-1BB9-B4FF-F461-A1345D49A2ED}"/>
              </a:ext>
            </a:extLst>
          </p:cNvPr>
          <p:cNvCxnSpPr>
            <a:cxnSpLocks/>
          </p:cNvCxnSpPr>
          <p:nvPr/>
        </p:nvCxnSpPr>
        <p:spPr>
          <a:xfrm>
            <a:off x="7682685" y="3982242"/>
            <a:ext cx="1230376" cy="0"/>
          </a:xfrm>
          <a:prstGeom prst="straightConnector1">
            <a:avLst/>
          </a:prstGeom>
          <a:noFill/>
          <a:ln w="38100" cap="flat" cmpd="sng" algn="ctr">
            <a:solidFill>
              <a:srgbClr val="70AD47"/>
            </a:solidFill>
            <a:prstDash val="solid"/>
            <a:tailEnd type="triangle"/>
          </a:ln>
          <a:effectLst/>
        </p:spPr>
      </p:cxnSp>
      <p:sp>
        <p:nvSpPr>
          <p:cNvPr id="8" name="Rectangle 7">
            <a:extLst>
              <a:ext uri="{FF2B5EF4-FFF2-40B4-BE49-F238E27FC236}">
                <a16:creationId xmlns:a16="http://schemas.microsoft.com/office/drawing/2014/main" id="{1F077BA3-1603-F86D-51CB-C8D41590780E}"/>
              </a:ext>
            </a:extLst>
          </p:cNvPr>
          <p:cNvSpPr/>
          <p:nvPr/>
        </p:nvSpPr>
        <p:spPr>
          <a:xfrm>
            <a:off x="4294135" y="3610362"/>
            <a:ext cx="3950703" cy="777564"/>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sp>
        <p:nvSpPr>
          <p:cNvPr id="9" name="Rectangle 8">
            <a:extLst>
              <a:ext uri="{FF2B5EF4-FFF2-40B4-BE49-F238E27FC236}">
                <a16:creationId xmlns:a16="http://schemas.microsoft.com/office/drawing/2014/main" id="{D8ABB8F6-FB44-EA59-2DA1-1D7F86B87A1C}"/>
              </a:ext>
            </a:extLst>
          </p:cNvPr>
          <p:cNvSpPr/>
          <p:nvPr/>
        </p:nvSpPr>
        <p:spPr>
          <a:xfrm>
            <a:off x="4420340" y="3670455"/>
            <a:ext cx="3794822" cy="574229"/>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lang="en-US" sz="1400" b="1" kern="0">
                <a:solidFill>
                  <a:srgbClr val="0078D4"/>
                </a:solidFill>
                <a:latin typeface="Segoe UI"/>
                <a:cs typeface="Segoe UI" panose="020B0502040204020203" pitchFamily="34" charset="0"/>
              </a:rPr>
              <a:t>Managed</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 SQL database as a service</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A database scoped programming model</a:t>
            </a:r>
          </a:p>
        </p:txBody>
      </p:sp>
      <p:grpSp>
        <p:nvGrpSpPr>
          <p:cNvPr id="13" name="Group 12">
            <a:extLst>
              <a:ext uri="{FF2B5EF4-FFF2-40B4-BE49-F238E27FC236}">
                <a16:creationId xmlns:a16="http://schemas.microsoft.com/office/drawing/2014/main" id="{CF02A453-CE3F-A124-99C9-6C674D9B5C7E}"/>
              </a:ext>
            </a:extLst>
          </p:cNvPr>
          <p:cNvGrpSpPr/>
          <p:nvPr/>
        </p:nvGrpSpPr>
        <p:grpSpPr>
          <a:xfrm>
            <a:off x="8817166" y="3524900"/>
            <a:ext cx="1411964" cy="998154"/>
            <a:chOff x="7504179" y="3524900"/>
            <a:chExt cx="1411964" cy="998154"/>
          </a:xfrm>
        </p:grpSpPr>
        <p:sp>
          <p:nvSpPr>
            <p:cNvPr id="14" name="Rectangle 13">
              <a:extLst>
                <a:ext uri="{FF2B5EF4-FFF2-40B4-BE49-F238E27FC236}">
                  <a16:creationId xmlns:a16="http://schemas.microsoft.com/office/drawing/2014/main" id="{2B1D373C-4C64-3DC7-4901-979FA1751EE9}"/>
                </a:ext>
              </a:extLst>
            </p:cNvPr>
            <p:cNvSpPr/>
            <p:nvPr/>
          </p:nvSpPr>
          <p:spPr>
            <a:xfrm>
              <a:off x="7504179" y="3938279"/>
              <a:ext cx="1411964" cy="584775"/>
            </a:xfrm>
            <a:prstGeom prst="rect">
              <a:avLst/>
            </a:prstGeom>
          </p:spPr>
          <p:txBody>
            <a:bodyPr wrap="square">
              <a:spAutoFit/>
            </a:bodyPr>
            <a:lstStyle/>
            <a:p>
              <a:pPr algn="ctr">
                <a:defRPr/>
              </a:pPr>
              <a:r>
                <a:rPr lang="en-US" sz="1600" b="1">
                  <a:solidFill>
                    <a:srgbClr val="0F7FD6"/>
                  </a:solidFill>
                  <a:latin typeface="Segoe UI Semibold"/>
                  <a:cs typeface="Arial" panose="020B0604020202020204" pitchFamily="34" charset="0"/>
                </a:rPr>
                <a:t>Azure SQL Database</a:t>
              </a:r>
            </a:p>
          </p:txBody>
        </p:sp>
        <p:pic>
          <p:nvPicPr>
            <p:cNvPr id="15" name="Graphic 14">
              <a:extLst>
                <a:ext uri="{FF2B5EF4-FFF2-40B4-BE49-F238E27FC236}">
                  <a16:creationId xmlns:a16="http://schemas.microsoft.com/office/drawing/2014/main" id="{F568CEAC-60DD-A1D7-2E54-048A22ACDF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42832" y="3524900"/>
              <a:ext cx="457200" cy="457200"/>
            </a:xfrm>
            <a:prstGeom prst="rect">
              <a:avLst/>
            </a:prstGeom>
          </p:spPr>
        </p:pic>
      </p:grpSp>
      <p:cxnSp>
        <p:nvCxnSpPr>
          <p:cNvPr id="16" name="Straight Arrow Connector 15">
            <a:extLst>
              <a:ext uri="{FF2B5EF4-FFF2-40B4-BE49-F238E27FC236}">
                <a16:creationId xmlns:a16="http://schemas.microsoft.com/office/drawing/2014/main" id="{A80A7007-EAA6-51A1-A793-77AFDD8EA44B}"/>
              </a:ext>
            </a:extLst>
          </p:cNvPr>
          <p:cNvCxnSpPr>
            <a:cxnSpLocks/>
          </p:cNvCxnSpPr>
          <p:nvPr/>
        </p:nvCxnSpPr>
        <p:spPr>
          <a:xfrm>
            <a:off x="7713792" y="2651503"/>
            <a:ext cx="1127184" cy="0"/>
          </a:xfrm>
          <a:prstGeom prst="straightConnector1">
            <a:avLst/>
          </a:prstGeom>
          <a:noFill/>
          <a:ln w="38100" cap="flat" cmpd="sng" algn="ctr">
            <a:solidFill>
              <a:srgbClr val="70AD47"/>
            </a:solidFill>
            <a:prstDash val="solid"/>
            <a:tailEnd type="triangle"/>
          </a:ln>
          <a:effectLst/>
        </p:spPr>
      </p:cxnSp>
      <p:sp>
        <p:nvSpPr>
          <p:cNvPr id="17" name="TextBox 16">
            <a:extLst>
              <a:ext uri="{FF2B5EF4-FFF2-40B4-BE49-F238E27FC236}">
                <a16:creationId xmlns:a16="http://schemas.microsoft.com/office/drawing/2014/main" id="{1D14779D-4B1C-D9F3-D69F-D07CEEF845BB}"/>
              </a:ext>
            </a:extLst>
          </p:cNvPr>
          <p:cNvSpPr txBox="1"/>
          <p:nvPr/>
        </p:nvSpPr>
        <p:spPr>
          <a:xfrm>
            <a:off x="8264262" y="2229505"/>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grpSp>
        <p:nvGrpSpPr>
          <p:cNvPr id="18" name="Group 17">
            <a:extLst>
              <a:ext uri="{FF2B5EF4-FFF2-40B4-BE49-F238E27FC236}">
                <a16:creationId xmlns:a16="http://schemas.microsoft.com/office/drawing/2014/main" id="{8C1B134A-F22F-6F5B-8ADA-A457A2B8AFB0}"/>
              </a:ext>
            </a:extLst>
          </p:cNvPr>
          <p:cNvGrpSpPr/>
          <p:nvPr/>
        </p:nvGrpSpPr>
        <p:grpSpPr>
          <a:xfrm>
            <a:off x="8571093" y="2168916"/>
            <a:ext cx="1953264" cy="989415"/>
            <a:chOff x="7258106" y="2168916"/>
            <a:chExt cx="1953264" cy="989415"/>
          </a:xfrm>
        </p:grpSpPr>
        <p:sp>
          <p:nvSpPr>
            <p:cNvPr id="19" name="Rectangle 18">
              <a:extLst>
                <a:ext uri="{FF2B5EF4-FFF2-40B4-BE49-F238E27FC236}">
                  <a16:creationId xmlns:a16="http://schemas.microsoft.com/office/drawing/2014/main" id="{E6A9C0A9-8BB1-7B36-0B48-FAE4681BEB9C}"/>
                </a:ext>
              </a:extLst>
            </p:cNvPr>
            <p:cNvSpPr/>
            <p:nvPr/>
          </p:nvSpPr>
          <p:spPr>
            <a:xfrm>
              <a:off x="7258106" y="2573556"/>
              <a:ext cx="1953264"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t>Azure SQL</a:t>
              </a:r>
              <a:b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br>
              <a: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t>Managed Instance</a:t>
              </a:r>
            </a:p>
          </p:txBody>
        </p:sp>
        <p:grpSp>
          <p:nvGrpSpPr>
            <p:cNvPr id="20" name="Group 19">
              <a:extLst>
                <a:ext uri="{FF2B5EF4-FFF2-40B4-BE49-F238E27FC236}">
                  <a16:creationId xmlns:a16="http://schemas.microsoft.com/office/drawing/2014/main" id="{64B1D353-2CC2-EAB7-FA84-67B65D13A3CE}"/>
                </a:ext>
              </a:extLst>
            </p:cNvPr>
            <p:cNvGrpSpPr/>
            <p:nvPr/>
          </p:nvGrpSpPr>
          <p:grpSpPr>
            <a:xfrm>
              <a:off x="7968230" y="2168916"/>
              <a:ext cx="431802" cy="426279"/>
              <a:chOff x="7832856" y="2170684"/>
              <a:chExt cx="431802" cy="426279"/>
            </a:xfrm>
          </p:grpSpPr>
          <p:sp>
            <p:nvSpPr>
              <p:cNvPr id="21" name="Freeform: Shape 20">
                <a:extLst>
                  <a:ext uri="{FF2B5EF4-FFF2-40B4-BE49-F238E27FC236}">
                    <a16:creationId xmlns:a16="http://schemas.microsoft.com/office/drawing/2014/main" id="{55B5A320-1B04-D3C6-9FD4-8D0E5C0725EC}"/>
                  </a:ext>
                </a:extLst>
              </p:cNvPr>
              <p:cNvSpPr/>
              <p:nvPr/>
            </p:nvSpPr>
            <p:spPr>
              <a:xfrm>
                <a:off x="7832856" y="2170684"/>
                <a:ext cx="249430" cy="424690"/>
              </a:xfrm>
              <a:custGeom>
                <a:avLst/>
                <a:gdLst>
                  <a:gd name="connsiteX0" fmla="*/ 249430 w 249430"/>
                  <a:gd name="connsiteY0" fmla="*/ 410212 h 424690"/>
                  <a:gd name="connsiteX1" fmla="*/ 234952 w 249430"/>
                  <a:gd name="connsiteY1" fmla="*/ 424690 h 424690"/>
                  <a:gd name="connsiteX2" fmla="*/ 14480 w 249430"/>
                  <a:gd name="connsiteY2" fmla="*/ 424690 h 424690"/>
                  <a:gd name="connsiteX3" fmla="*/ 2 w 249430"/>
                  <a:gd name="connsiteY3" fmla="*/ 410212 h 424690"/>
                  <a:gd name="connsiteX4" fmla="*/ 2 w 249430"/>
                  <a:gd name="connsiteY4" fmla="*/ 14480 h 424690"/>
                  <a:gd name="connsiteX5" fmla="*/ 13968 w 249430"/>
                  <a:gd name="connsiteY5" fmla="*/ 2 h 424690"/>
                  <a:gd name="connsiteX6" fmla="*/ 14480 w 249430"/>
                  <a:gd name="connsiteY6" fmla="*/ 2 h 424690"/>
                  <a:gd name="connsiteX7" fmla="*/ 234952 w 249430"/>
                  <a:gd name="connsiteY7" fmla="*/ 2 h 424690"/>
                  <a:gd name="connsiteX8" fmla="*/ 249430 w 249430"/>
                  <a:gd name="connsiteY8" fmla="*/ 14480 h 4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30" h="424690">
                    <a:moveTo>
                      <a:pt x="249430" y="410212"/>
                    </a:moveTo>
                    <a:cubicBezTo>
                      <a:pt x="249296" y="418152"/>
                      <a:pt x="242892" y="424556"/>
                      <a:pt x="234952" y="424690"/>
                    </a:cubicBezTo>
                    <a:lnTo>
                      <a:pt x="14480" y="424690"/>
                    </a:lnTo>
                    <a:cubicBezTo>
                      <a:pt x="6484" y="424690"/>
                      <a:pt x="2" y="418208"/>
                      <a:pt x="2" y="410212"/>
                    </a:cubicBezTo>
                    <a:lnTo>
                      <a:pt x="2" y="14480"/>
                    </a:lnTo>
                    <a:cubicBezTo>
                      <a:pt x="-139" y="6626"/>
                      <a:pt x="6113" y="144"/>
                      <a:pt x="13968" y="2"/>
                    </a:cubicBezTo>
                    <a:cubicBezTo>
                      <a:pt x="14138" y="-1"/>
                      <a:pt x="14309" y="-1"/>
                      <a:pt x="14480" y="2"/>
                    </a:cubicBezTo>
                    <a:lnTo>
                      <a:pt x="234952" y="2"/>
                    </a:lnTo>
                    <a:cubicBezTo>
                      <a:pt x="242948" y="2"/>
                      <a:pt x="249430" y="6484"/>
                      <a:pt x="249430" y="14480"/>
                    </a:cubicBezTo>
                    <a:close/>
                  </a:path>
                </a:pathLst>
              </a:custGeom>
              <a:gradFill>
                <a:gsLst>
                  <a:gs pos="0">
                    <a:srgbClr val="949494"/>
                  </a:gs>
                  <a:gs pos="53000">
                    <a:srgbClr val="A2A2A2"/>
                  </a:gs>
                  <a:gs pos="100000">
                    <a:srgbClr val="B3B3B3"/>
                  </a:gs>
                </a:gsLst>
                <a:lin ang="16200000" scaled="1"/>
              </a:gra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Shape 21">
                <a:extLst>
                  <a:ext uri="{FF2B5EF4-FFF2-40B4-BE49-F238E27FC236}">
                    <a16:creationId xmlns:a16="http://schemas.microsoft.com/office/drawing/2014/main" id="{2B7442E8-514B-769C-3D6D-8BCDAE7760E8}"/>
                  </a:ext>
                </a:extLst>
              </p:cNvPr>
              <p:cNvSpPr/>
              <p:nvPr/>
            </p:nvSpPr>
            <p:spPr>
              <a:xfrm>
                <a:off x="7869435" y="2292596"/>
                <a:ext cx="179324" cy="54123"/>
              </a:xfrm>
              <a:custGeom>
                <a:avLst/>
                <a:gdLst>
                  <a:gd name="connsiteX0" fmla="*/ 0 w 179324"/>
                  <a:gd name="connsiteY0" fmla="*/ 26935 h 54123"/>
                  <a:gd name="connsiteX1" fmla="*/ 26924 w 179324"/>
                  <a:gd name="connsiteY1" fmla="*/ 11 h 54123"/>
                  <a:gd name="connsiteX2" fmla="*/ 151384 w 179324"/>
                  <a:gd name="connsiteY2" fmla="*/ 11 h 54123"/>
                  <a:gd name="connsiteX3" fmla="*/ 179314 w 179324"/>
                  <a:gd name="connsiteY3" fmla="*/ 26415 h 54123"/>
                  <a:gd name="connsiteX4" fmla="*/ 179324 w 179324"/>
                  <a:gd name="connsiteY4" fmla="*/ 26935 h 54123"/>
                  <a:gd name="connsiteX5" fmla="*/ 179324 w 179324"/>
                  <a:gd name="connsiteY5" fmla="*/ 26935 h 54123"/>
                  <a:gd name="connsiteX6" fmla="*/ 152157 w 179324"/>
                  <a:gd name="connsiteY6" fmla="*/ 54124 h 54123"/>
                  <a:gd name="connsiteX7" fmla="*/ 151384 w 179324"/>
                  <a:gd name="connsiteY7" fmla="*/ 54113 h 54123"/>
                  <a:gd name="connsiteX8" fmla="*/ 26924 w 179324"/>
                  <a:gd name="connsiteY8" fmla="*/ 54113 h 54123"/>
                  <a:gd name="connsiteX9" fmla="*/ 0 w 179324"/>
                  <a:gd name="connsiteY9" fmla="*/ 26935 h 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324" h="54123">
                    <a:moveTo>
                      <a:pt x="0" y="26935"/>
                    </a:moveTo>
                    <a:cubicBezTo>
                      <a:pt x="138" y="12123"/>
                      <a:pt x="12112" y="149"/>
                      <a:pt x="26924" y="11"/>
                    </a:cubicBezTo>
                    <a:lnTo>
                      <a:pt x="151384" y="11"/>
                    </a:lnTo>
                    <a:cubicBezTo>
                      <a:pt x="166388" y="-410"/>
                      <a:pt x="178893" y="11411"/>
                      <a:pt x="179314" y="26415"/>
                    </a:cubicBezTo>
                    <a:cubicBezTo>
                      <a:pt x="179319" y="26588"/>
                      <a:pt x="179322" y="26762"/>
                      <a:pt x="179324" y="26935"/>
                    </a:cubicBezTo>
                    <a:lnTo>
                      <a:pt x="179324" y="26935"/>
                    </a:lnTo>
                    <a:cubicBezTo>
                      <a:pt x="179330" y="41945"/>
                      <a:pt x="167167" y="54118"/>
                      <a:pt x="152157" y="54124"/>
                    </a:cubicBezTo>
                    <a:cubicBezTo>
                      <a:pt x="151899" y="54124"/>
                      <a:pt x="151642" y="54120"/>
                      <a:pt x="151384" y="54113"/>
                    </a:cubicBezTo>
                    <a:lnTo>
                      <a:pt x="26924" y="54113"/>
                    </a:lnTo>
                    <a:cubicBezTo>
                      <a:pt x="12013" y="53973"/>
                      <a:pt x="-1" y="41846"/>
                      <a:pt x="0" y="26935"/>
                    </a:cubicBezTo>
                    <a:close/>
                  </a:path>
                </a:pathLst>
              </a:custGeom>
              <a:solidFill>
                <a:srgbClr val="003067"/>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Shape 22">
                <a:extLst>
                  <a:ext uri="{FF2B5EF4-FFF2-40B4-BE49-F238E27FC236}">
                    <a16:creationId xmlns:a16="http://schemas.microsoft.com/office/drawing/2014/main" id="{F9A416F9-AB9F-2508-AF6B-3EFD9B1D0AA2}"/>
                  </a:ext>
                </a:extLst>
              </p:cNvPr>
              <p:cNvSpPr/>
              <p:nvPr/>
            </p:nvSpPr>
            <p:spPr>
              <a:xfrm>
                <a:off x="7869435" y="2212078"/>
                <a:ext cx="179323" cy="54123"/>
              </a:xfrm>
              <a:custGeom>
                <a:avLst/>
                <a:gdLst>
                  <a:gd name="connsiteX0" fmla="*/ 0 w 179323"/>
                  <a:gd name="connsiteY0" fmla="*/ 27189 h 54123"/>
                  <a:gd name="connsiteX1" fmla="*/ 26924 w 179323"/>
                  <a:gd name="connsiteY1" fmla="*/ 11 h 54123"/>
                  <a:gd name="connsiteX2" fmla="*/ 151384 w 179323"/>
                  <a:gd name="connsiteY2" fmla="*/ 11 h 54123"/>
                  <a:gd name="connsiteX3" fmla="*/ 179313 w 179323"/>
                  <a:gd name="connsiteY3" fmla="*/ 26416 h 54123"/>
                  <a:gd name="connsiteX4" fmla="*/ 179324 w 179323"/>
                  <a:gd name="connsiteY4" fmla="*/ 27189 h 54123"/>
                  <a:gd name="connsiteX5" fmla="*/ 179324 w 179323"/>
                  <a:gd name="connsiteY5" fmla="*/ 27189 h 54123"/>
                  <a:gd name="connsiteX6" fmla="*/ 151904 w 179323"/>
                  <a:gd name="connsiteY6" fmla="*/ 54123 h 54123"/>
                  <a:gd name="connsiteX7" fmla="*/ 151384 w 179323"/>
                  <a:gd name="connsiteY7" fmla="*/ 54113 h 54123"/>
                  <a:gd name="connsiteX8" fmla="*/ 26924 w 179323"/>
                  <a:gd name="connsiteY8" fmla="*/ 54113 h 54123"/>
                  <a:gd name="connsiteX9" fmla="*/ 0 w 179323"/>
                  <a:gd name="connsiteY9" fmla="*/ 27189 h 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323" h="54123">
                    <a:moveTo>
                      <a:pt x="0" y="27189"/>
                    </a:moveTo>
                    <a:cubicBezTo>
                      <a:pt x="-1" y="12278"/>
                      <a:pt x="12013" y="150"/>
                      <a:pt x="26924" y="11"/>
                    </a:cubicBezTo>
                    <a:lnTo>
                      <a:pt x="151384" y="11"/>
                    </a:lnTo>
                    <a:cubicBezTo>
                      <a:pt x="166388" y="-410"/>
                      <a:pt x="178892" y="11412"/>
                      <a:pt x="179313" y="26416"/>
                    </a:cubicBezTo>
                    <a:cubicBezTo>
                      <a:pt x="179320" y="26674"/>
                      <a:pt x="179324" y="26931"/>
                      <a:pt x="179324" y="27189"/>
                    </a:cubicBezTo>
                    <a:lnTo>
                      <a:pt x="179324" y="27189"/>
                    </a:lnTo>
                    <a:cubicBezTo>
                      <a:pt x="179190" y="42198"/>
                      <a:pt x="166913" y="54257"/>
                      <a:pt x="151904" y="54123"/>
                    </a:cubicBezTo>
                    <a:cubicBezTo>
                      <a:pt x="151730" y="54121"/>
                      <a:pt x="151557" y="54118"/>
                      <a:pt x="151384" y="54113"/>
                    </a:cubicBezTo>
                    <a:lnTo>
                      <a:pt x="26924" y="54113"/>
                    </a:lnTo>
                    <a:cubicBezTo>
                      <a:pt x="12112" y="53975"/>
                      <a:pt x="138" y="42001"/>
                      <a:pt x="0" y="27189"/>
                    </a:cubicBezTo>
                    <a:close/>
                  </a:path>
                </a:pathLst>
              </a:custGeom>
              <a:solidFill>
                <a:srgbClr val="003067"/>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Shape 23">
                <a:extLst>
                  <a:ext uri="{FF2B5EF4-FFF2-40B4-BE49-F238E27FC236}">
                    <a16:creationId xmlns:a16="http://schemas.microsoft.com/office/drawing/2014/main" id="{F67A489D-CFAF-9457-4D6F-E3C03CC297F5}"/>
                  </a:ext>
                </a:extLst>
              </p:cNvPr>
              <p:cNvSpPr/>
              <p:nvPr/>
            </p:nvSpPr>
            <p:spPr>
              <a:xfrm>
                <a:off x="7879595" y="2220979"/>
                <a:ext cx="36576" cy="36576"/>
              </a:xfrm>
              <a:custGeom>
                <a:avLst/>
                <a:gdLst>
                  <a:gd name="connsiteX0" fmla="*/ 36576 w 36576"/>
                  <a:gd name="connsiteY0" fmla="*/ 18288 h 36576"/>
                  <a:gd name="connsiteX1" fmla="*/ 18288 w 36576"/>
                  <a:gd name="connsiteY1" fmla="*/ 36576 h 36576"/>
                  <a:gd name="connsiteX2" fmla="*/ 0 w 36576"/>
                  <a:gd name="connsiteY2" fmla="*/ 18288 h 36576"/>
                  <a:gd name="connsiteX3" fmla="*/ 18288 w 36576"/>
                  <a:gd name="connsiteY3" fmla="*/ 0 h 36576"/>
                  <a:gd name="connsiteX4" fmla="*/ 36576 w 36576"/>
                  <a:gd name="connsiteY4" fmla="*/ 18288 h 3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 h="36576">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rgbClr val="50E6FF"/>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Shape 24">
                <a:extLst>
                  <a:ext uri="{FF2B5EF4-FFF2-40B4-BE49-F238E27FC236}">
                    <a16:creationId xmlns:a16="http://schemas.microsoft.com/office/drawing/2014/main" id="{98DA2601-BEBD-3C2F-CFAC-E2AD22BAD99A}"/>
                  </a:ext>
                </a:extLst>
              </p:cNvPr>
              <p:cNvSpPr/>
              <p:nvPr/>
            </p:nvSpPr>
            <p:spPr>
              <a:xfrm>
                <a:off x="7879595" y="2301243"/>
                <a:ext cx="36576" cy="36575"/>
              </a:xfrm>
              <a:custGeom>
                <a:avLst/>
                <a:gdLst>
                  <a:gd name="connsiteX0" fmla="*/ 36576 w 36576"/>
                  <a:gd name="connsiteY0" fmla="*/ 18288 h 36575"/>
                  <a:gd name="connsiteX1" fmla="*/ 18288 w 36576"/>
                  <a:gd name="connsiteY1" fmla="*/ 36576 h 36575"/>
                  <a:gd name="connsiteX2" fmla="*/ 0 w 36576"/>
                  <a:gd name="connsiteY2" fmla="*/ 18288 h 36575"/>
                  <a:gd name="connsiteX3" fmla="*/ 18288 w 36576"/>
                  <a:gd name="connsiteY3" fmla="*/ 0 h 36575"/>
                  <a:gd name="connsiteX4" fmla="*/ 36576 w 36576"/>
                  <a:gd name="connsiteY4" fmla="*/ 18288 h 3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 h="36575">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rgbClr val="50E6FF"/>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25">
                <a:extLst>
                  <a:ext uri="{FF2B5EF4-FFF2-40B4-BE49-F238E27FC236}">
                    <a16:creationId xmlns:a16="http://schemas.microsoft.com/office/drawing/2014/main" id="{D04D13B8-5D33-5907-BEAA-D13CBF1C88CF}"/>
                  </a:ext>
                </a:extLst>
              </p:cNvPr>
              <p:cNvSpPr/>
              <p:nvPr/>
            </p:nvSpPr>
            <p:spPr>
              <a:xfrm>
                <a:off x="7885690" y="2329380"/>
                <a:ext cx="378968" cy="267583"/>
              </a:xfrm>
              <a:custGeom>
                <a:avLst/>
                <a:gdLst>
                  <a:gd name="connsiteX0" fmla="*/ 378968 w 378968"/>
                  <a:gd name="connsiteY0" fmla="*/ 183444 h 267583"/>
                  <a:gd name="connsiteX1" fmla="*/ 305054 w 378968"/>
                  <a:gd name="connsiteY1" fmla="*/ 101656 h 267583"/>
                  <a:gd name="connsiteX2" fmla="*/ 194564 w 378968"/>
                  <a:gd name="connsiteY2" fmla="*/ 56 h 267583"/>
                  <a:gd name="connsiteX3" fmla="*/ 89408 w 378968"/>
                  <a:gd name="connsiteY3" fmla="*/ 70668 h 267583"/>
                  <a:gd name="connsiteX4" fmla="*/ 0 w 378968"/>
                  <a:gd name="connsiteY4" fmla="*/ 168458 h 267583"/>
                  <a:gd name="connsiteX5" fmla="*/ 106680 w 378968"/>
                  <a:gd name="connsiteY5" fmla="*/ 267518 h 267583"/>
                  <a:gd name="connsiteX6" fmla="*/ 116078 w 378968"/>
                  <a:gd name="connsiteY6" fmla="*/ 267518 h 267583"/>
                  <a:gd name="connsiteX7" fmla="*/ 290068 w 378968"/>
                  <a:gd name="connsiteY7" fmla="*/ 267518 h 267583"/>
                  <a:gd name="connsiteX8" fmla="*/ 294386 w 378968"/>
                  <a:gd name="connsiteY8" fmla="*/ 267518 h 267583"/>
                  <a:gd name="connsiteX9" fmla="*/ 378968 w 378968"/>
                  <a:gd name="connsiteY9" fmla="*/ 183444 h 26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968" h="267583">
                    <a:moveTo>
                      <a:pt x="378968" y="183444"/>
                    </a:moveTo>
                    <a:cubicBezTo>
                      <a:pt x="377604" y="141791"/>
                      <a:pt x="346357" y="107216"/>
                      <a:pt x="305054" y="101656"/>
                    </a:cubicBezTo>
                    <a:cubicBezTo>
                      <a:pt x="302042" y="43350"/>
                      <a:pt x="252918" y="-1820"/>
                      <a:pt x="194564" y="56"/>
                    </a:cubicBezTo>
                    <a:cubicBezTo>
                      <a:pt x="148094" y="-1056"/>
                      <a:pt x="105965" y="27234"/>
                      <a:pt x="89408" y="70668"/>
                    </a:cubicBezTo>
                    <a:cubicBezTo>
                      <a:pt x="39526" y="76674"/>
                      <a:pt x="1524" y="118240"/>
                      <a:pt x="0" y="168458"/>
                    </a:cubicBezTo>
                    <a:cubicBezTo>
                      <a:pt x="2203" y="225227"/>
                      <a:pt x="49905" y="269520"/>
                      <a:pt x="106680" y="267518"/>
                    </a:cubicBezTo>
                    <a:lnTo>
                      <a:pt x="116078" y="267518"/>
                    </a:lnTo>
                    <a:lnTo>
                      <a:pt x="290068" y="267518"/>
                    </a:lnTo>
                    <a:lnTo>
                      <a:pt x="294386" y="267518"/>
                    </a:lnTo>
                    <a:cubicBezTo>
                      <a:pt x="340566" y="266713"/>
                      <a:pt x="377886" y="229619"/>
                      <a:pt x="378968" y="183444"/>
                    </a:cubicBezTo>
                    <a:close/>
                  </a:path>
                </a:pathLst>
              </a:custGeom>
              <a:gradFill>
                <a:gsLst>
                  <a:gs pos="0">
                    <a:srgbClr val="0078D4"/>
                  </a:gs>
                  <a:gs pos="16000">
                    <a:srgbClr val="1380DA"/>
                  </a:gs>
                  <a:gs pos="53000">
                    <a:srgbClr val="3C91E5"/>
                  </a:gs>
                  <a:gs pos="82000">
                    <a:srgbClr val="559CEC"/>
                  </a:gs>
                  <a:gs pos="100000">
                    <a:srgbClr val="5EA0EF"/>
                  </a:gs>
                </a:gsLst>
                <a:lin ang="16200000" scaled="1"/>
              </a:gra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Shape 26">
                <a:extLst>
                  <a:ext uri="{FF2B5EF4-FFF2-40B4-BE49-F238E27FC236}">
                    <a16:creationId xmlns:a16="http://schemas.microsoft.com/office/drawing/2014/main" id="{A98174BA-FF85-3CB4-2DE6-5BE7F1836DE9}"/>
                  </a:ext>
                </a:extLst>
              </p:cNvPr>
              <p:cNvSpPr/>
              <p:nvPr/>
            </p:nvSpPr>
            <p:spPr>
              <a:xfrm>
                <a:off x="7945876" y="2434543"/>
                <a:ext cx="258584" cy="134161"/>
              </a:xfrm>
              <a:custGeom>
                <a:avLst/>
                <a:gdLst>
                  <a:gd name="connsiteX0" fmla="*/ 219977 w 258584"/>
                  <a:gd name="connsiteY0" fmla="*/ 87679 h 134161"/>
                  <a:gd name="connsiteX1" fmla="*/ 219977 w 258584"/>
                  <a:gd name="connsiteY1" fmla="*/ 2335 h 134161"/>
                  <a:gd name="connsiteX2" fmla="*/ 196355 w 258584"/>
                  <a:gd name="connsiteY2" fmla="*/ 2335 h 134161"/>
                  <a:gd name="connsiteX3" fmla="*/ 196355 w 258584"/>
                  <a:gd name="connsiteY3" fmla="*/ 106983 h 134161"/>
                  <a:gd name="connsiteX4" fmla="*/ 258585 w 258584"/>
                  <a:gd name="connsiteY4" fmla="*/ 106983 h 134161"/>
                  <a:gd name="connsiteX5" fmla="*/ 258585 w 258584"/>
                  <a:gd name="connsiteY5" fmla="*/ 87679 h 134161"/>
                  <a:gd name="connsiteX6" fmla="*/ 39637 w 258584"/>
                  <a:gd name="connsiteY6" fmla="*/ 45769 h 134161"/>
                  <a:gd name="connsiteX7" fmla="*/ 26683 w 258584"/>
                  <a:gd name="connsiteY7" fmla="*/ 37895 h 134161"/>
                  <a:gd name="connsiteX8" fmla="*/ 23635 w 258584"/>
                  <a:gd name="connsiteY8" fmla="*/ 29767 h 134161"/>
                  <a:gd name="connsiteX9" fmla="*/ 27445 w 258584"/>
                  <a:gd name="connsiteY9" fmla="*/ 22147 h 134161"/>
                  <a:gd name="connsiteX10" fmla="*/ 38113 w 258584"/>
                  <a:gd name="connsiteY10" fmla="*/ 19099 h 134161"/>
                  <a:gd name="connsiteX11" fmla="*/ 63513 w 258584"/>
                  <a:gd name="connsiteY11" fmla="*/ 26465 h 134161"/>
                  <a:gd name="connsiteX12" fmla="*/ 63513 w 258584"/>
                  <a:gd name="connsiteY12" fmla="*/ 4621 h 134161"/>
                  <a:gd name="connsiteX13" fmla="*/ 38113 w 258584"/>
                  <a:gd name="connsiteY13" fmla="*/ 811 h 134161"/>
                  <a:gd name="connsiteX14" fmla="*/ 10427 w 258584"/>
                  <a:gd name="connsiteY14" fmla="*/ 9193 h 134161"/>
                  <a:gd name="connsiteX15" fmla="*/ 13 w 258584"/>
                  <a:gd name="connsiteY15" fmla="*/ 31799 h 134161"/>
                  <a:gd name="connsiteX16" fmla="*/ 23889 w 258584"/>
                  <a:gd name="connsiteY16" fmla="*/ 62279 h 134161"/>
                  <a:gd name="connsiteX17" fmla="*/ 39383 w 258584"/>
                  <a:gd name="connsiteY17" fmla="*/ 71423 h 134161"/>
                  <a:gd name="connsiteX18" fmla="*/ 43193 w 258584"/>
                  <a:gd name="connsiteY18" fmla="*/ 79551 h 134161"/>
                  <a:gd name="connsiteX19" fmla="*/ 39383 w 258584"/>
                  <a:gd name="connsiteY19" fmla="*/ 87171 h 134161"/>
                  <a:gd name="connsiteX20" fmla="*/ 27953 w 258584"/>
                  <a:gd name="connsiteY20" fmla="*/ 90219 h 134161"/>
                  <a:gd name="connsiteX21" fmla="*/ 521 w 258584"/>
                  <a:gd name="connsiteY21" fmla="*/ 79551 h 134161"/>
                  <a:gd name="connsiteX22" fmla="*/ 521 w 258584"/>
                  <a:gd name="connsiteY22" fmla="*/ 102919 h 134161"/>
                  <a:gd name="connsiteX23" fmla="*/ 26683 w 258584"/>
                  <a:gd name="connsiteY23" fmla="*/ 108761 h 134161"/>
                  <a:gd name="connsiteX24" fmla="*/ 55893 w 258584"/>
                  <a:gd name="connsiteY24" fmla="*/ 101649 h 134161"/>
                  <a:gd name="connsiteX25" fmla="*/ 66815 w 258584"/>
                  <a:gd name="connsiteY25" fmla="*/ 78535 h 134161"/>
                  <a:gd name="connsiteX26" fmla="*/ 60465 w 258584"/>
                  <a:gd name="connsiteY26" fmla="*/ 60755 h 134161"/>
                  <a:gd name="connsiteX27" fmla="*/ 39637 w 258584"/>
                  <a:gd name="connsiteY27" fmla="*/ 45769 h 134161"/>
                  <a:gd name="connsiteX28" fmla="*/ 170701 w 258584"/>
                  <a:gd name="connsiteY28" fmla="*/ 85901 h 134161"/>
                  <a:gd name="connsiteX29" fmla="*/ 179083 w 258584"/>
                  <a:gd name="connsiteY29" fmla="*/ 53897 h 134161"/>
                  <a:gd name="connsiteX30" fmla="*/ 172733 w 258584"/>
                  <a:gd name="connsiteY30" fmla="*/ 25449 h 134161"/>
                  <a:gd name="connsiteX31" fmla="*/ 155207 w 258584"/>
                  <a:gd name="connsiteY31" fmla="*/ 6653 h 134161"/>
                  <a:gd name="connsiteX32" fmla="*/ 128283 w 258584"/>
                  <a:gd name="connsiteY32" fmla="*/ 49 h 134161"/>
                  <a:gd name="connsiteX33" fmla="*/ 102883 w 258584"/>
                  <a:gd name="connsiteY33" fmla="*/ 7415 h 134161"/>
                  <a:gd name="connsiteX34" fmla="*/ 84341 w 258584"/>
                  <a:gd name="connsiteY34" fmla="*/ 26973 h 134161"/>
                  <a:gd name="connsiteX35" fmla="*/ 77483 w 258584"/>
                  <a:gd name="connsiteY35" fmla="*/ 55929 h 134161"/>
                  <a:gd name="connsiteX36" fmla="*/ 83579 w 258584"/>
                  <a:gd name="connsiteY36" fmla="*/ 82599 h 134161"/>
                  <a:gd name="connsiteX37" fmla="*/ 100851 w 258584"/>
                  <a:gd name="connsiteY37" fmla="*/ 101395 h 134161"/>
                  <a:gd name="connsiteX38" fmla="*/ 126251 w 258584"/>
                  <a:gd name="connsiteY38" fmla="*/ 108761 h 134161"/>
                  <a:gd name="connsiteX39" fmla="*/ 147841 w 258584"/>
                  <a:gd name="connsiteY39" fmla="*/ 134161 h 134161"/>
                  <a:gd name="connsiteX40" fmla="*/ 178321 w 258584"/>
                  <a:gd name="connsiteY40" fmla="*/ 134161 h 134161"/>
                  <a:gd name="connsiteX41" fmla="*/ 148095 w 258584"/>
                  <a:gd name="connsiteY41" fmla="*/ 106221 h 134161"/>
                  <a:gd name="connsiteX42" fmla="*/ 170701 w 258584"/>
                  <a:gd name="connsiteY42" fmla="*/ 85901 h 134161"/>
                  <a:gd name="connsiteX43" fmla="*/ 147079 w 258584"/>
                  <a:gd name="connsiteY43" fmla="*/ 79551 h 134161"/>
                  <a:gd name="connsiteX44" fmla="*/ 127775 w 258584"/>
                  <a:gd name="connsiteY44" fmla="*/ 88441 h 134161"/>
                  <a:gd name="connsiteX45" fmla="*/ 108725 w 258584"/>
                  <a:gd name="connsiteY45" fmla="*/ 79297 h 134161"/>
                  <a:gd name="connsiteX46" fmla="*/ 101613 w 258584"/>
                  <a:gd name="connsiteY46" fmla="*/ 53897 h 134161"/>
                  <a:gd name="connsiteX47" fmla="*/ 108979 w 258584"/>
                  <a:gd name="connsiteY47" fmla="*/ 28497 h 134161"/>
                  <a:gd name="connsiteX48" fmla="*/ 128537 w 258584"/>
                  <a:gd name="connsiteY48" fmla="*/ 19099 h 134161"/>
                  <a:gd name="connsiteX49" fmla="*/ 147333 w 258584"/>
                  <a:gd name="connsiteY49" fmla="*/ 28497 h 134161"/>
                  <a:gd name="connsiteX50" fmla="*/ 154445 w 258584"/>
                  <a:gd name="connsiteY50" fmla="*/ 53897 h 134161"/>
                  <a:gd name="connsiteX51" fmla="*/ 147079 w 258584"/>
                  <a:gd name="connsiteY51" fmla="*/ 79551 h 13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8584" h="134161">
                    <a:moveTo>
                      <a:pt x="219977" y="87679"/>
                    </a:moveTo>
                    <a:lnTo>
                      <a:pt x="219977" y="2335"/>
                    </a:lnTo>
                    <a:lnTo>
                      <a:pt x="196355" y="2335"/>
                    </a:lnTo>
                    <a:lnTo>
                      <a:pt x="196355" y="106983"/>
                    </a:lnTo>
                    <a:lnTo>
                      <a:pt x="258585" y="106983"/>
                    </a:lnTo>
                    <a:lnTo>
                      <a:pt x="258585" y="87679"/>
                    </a:lnTo>
                    <a:close/>
                    <a:moveTo>
                      <a:pt x="39637" y="45769"/>
                    </a:moveTo>
                    <a:cubicBezTo>
                      <a:pt x="34985" y="43737"/>
                      <a:pt x="30628" y="41088"/>
                      <a:pt x="26683" y="37895"/>
                    </a:cubicBezTo>
                    <a:cubicBezTo>
                      <a:pt x="24613" y="35708"/>
                      <a:pt x="23514" y="32777"/>
                      <a:pt x="23635" y="29767"/>
                    </a:cubicBezTo>
                    <a:cubicBezTo>
                      <a:pt x="23476" y="26734"/>
                      <a:pt x="24923" y="23841"/>
                      <a:pt x="27445" y="22147"/>
                    </a:cubicBezTo>
                    <a:cubicBezTo>
                      <a:pt x="30551" y="19950"/>
                      <a:pt x="34314" y="18876"/>
                      <a:pt x="38113" y="19099"/>
                    </a:cubicBezTo>
                    <a:cubicBezTo>
                      <a:pt x="47150" y="18767"/>
                      <a:pt x="56055" y="21350"/>
                      <a:pt x="63513" y="26465"/>
                    </a:cubicBezTo>
                    <a:lnTo>
                      <a:pt x="63513" y="4621"/>
                    </a:lnTo>
                    <a:cubicBezTo>
                      <a:pt x="55336" y="1868"/>
                      <a:pt x="46737" y="578"/>
                      <a:pt x="38113" y="811"/>
                    </a:cubicBezTo>
                    <a:cubicBezTo>
                      <a:pt x="28192" y="318"/>
                      <a:pt x="18407" y="3280"/>
                      <a:pt x="10427" y="9193"/>
                    </a:cubicBezTo>
                    <a:cubicBezTo>
                      <a:pt x="3605" y="14680"/>
                      <a:pt x="-250" y="23049"/>
                      <a:pt x="13" y="31799"/>
                    </a:cubicBezTo>
                    <a:cubicBezTo>
                      <a:pt x="854" y="45937"/>
                      <a:pt x="10363" y="58076"/>
                      <a:pt x="23889" y="62279"/>
                    </a:cubicBezTo>
                    <a:cubicBezTo>
                      <a:pt x="29460" y="64580"/>
                      <a:pt x="34676" y="67659"/>
                      <a:pt x="39383" y="71423"/>
                    </a:cubicBezTo>
                    <a:cubicBezTo>
                      <a:pt x="41786" y="73440"/>
                      <a:pt x="43180" y="76414"/>
                      <a:pt x="43193" y="79551"/>
                    </a:cubicBezTo>
                    <a:cubicBezTo>
                      <a:pt x="43351" y="82584"/>
                      <a:pt x="41904" y="85477"/>
                      <a:pt x="39383" y="87171"/>
                    </a:cubicBezTo>
                    <a:cubicBezTo>
                      <a:pt x="35992" y="89373"/>
                      <a:pt x="31989" y="90443"/>
                      <a:pt x="27953" y="90219"/>
                    </a:cubicBezTo>
                    <a:cubicBezTo>
                      <a:pt x="17811" y="90143"/>
                      <a:pt x="8049" y="86348"/>
                      <a:pt x="521" y="79551"/>
                    </a:cubicBezTo>
                    <a:lnTo>
                      <a:pt x="521" y="102919"/>
                    </a:lnTo>
                    <a:cubicBezTo>
                      <a:pt x="8655" y="106912"/>
                      <a:pt x="17622" y="108916"/>
                      <a:pt x="26683" y="108761"/>
                    </a:cubicBezTo>
                    <a:cubicBezTo>
                      <a:pt x="36927" y="109544"/>
                      <a:pt x="47154" y="107052"/>
                      <a:pt x="55893" y="101649"/>
                    </a:cubicBezTo>
                    <a:cubicBezTo>
                      <a:pt x="63156" y="96244"/>
                      <a:pt x="67251" y="87578"/>
                      <a:pt x="66815" y="78535"/>
                    </a:cubicBezTo>
                    <a:cubicBezTo>
                      <a:pt x="67061" y="72013"/>
                      <a:pt x="64787" y="65645"/>
                      <a:pt x="60465" y="60755"/>
                    </a:cubicBezTo>
                    <a:cubicBezTo>
                      <a:pt x="54685" y="54316"/>
                      <a:pt x="47579" y="49203"/>
                      <a:pt x="39637" y="45769"/>
                    </a:cubicBezTo>
                    <a:close/>
                    <a:moveTo>
                      <a:pt x="170701" y="85901"/>
                    </a:moveTo>
                    <a:cubicBezTo>
                      <a:pt x="176428" y="76226"/>
                      <a:pt x="179331" y="65139"/>
                      <a:pt x="179083" y="53897"/>
                    </a:cubicBezTo>
                    <a:cubicBezTo>
                      <a:pt x="179425" y="44029"/>
                      <a:pt x="177241" y="34235"/>
                      <a:pt x="172733" y="25449"/>
                    </a:cubicBezTo>
                    <a:cubicBezTo>
                      <a:pt x="168844" y="17613"/>
                      <a:pt x="162753" y="11080"/>
                      <a:pt x="155207" y="6653"/>
                    </a:cubicBezTo>
                    <a:cubicBezTo>
                      <a:pt x="147048" y="1921"/>
                      <a:pt x="137703" y="-372"/>
                      <a:pt x="128283" y="49"/>
                    </a:cubicBezTo>
                    <a:cubicBezTo>
                      <a:pt x="119350" y="445"/>
                      <a:pt x="110642" y="2973"/>
                      <a:pt x="102883" y="7415"/>
                    </a:cubicBezTo>
                    <a:cubicBezTo>
                      <a:pt x="94943" y="12008"/>
                      <a:pt x="88503" y="18800"/>
                      <a:pt x="84341" y="26973"/>
                    </a:cubicBezTo>
                    <a:cubicBezTo>
                      <a:pt x="79811" y="35952"/>
                      <a:pt x="77462" y="45873"/>
                      <a:pt x="77483" y="55929"/>
                    </a:cubicBezTo>
                    <a:cubicBezTo>
                      <a:pt x="77335" y="65180"/>
                      <a:pt x="79427" y="74332"/>
                      <a:pt x="83579" y="82599"/>
                    </a:cubicBezTo>
                    <a:cubicBezTo>
                      <a:pt x="87513" y="90323"/>
                      <a:pt x="93486" y="96823"/>
                      <a:pt x="100851" y="101395"/>
                    </a:cubicBezTo>
                    <a:cubicBezTo>
                      <a:pt x="108518" y="106051"/>
                      <a:pt x="117282" y="108591"/>
                      <a:pt x="126251" y="108761"/>
                    </a:cubicBezTo>
                    <a:lnTo>
                      <a:pt x="147841" y="134161"/>
                    </a:lnTo>
                    <a:lnTo>
                      <a:pt x="178321" y="134161"/>
                    </a:lnTo>
                    <a:lnTo>
                      <a:pt x="148095" y="106221"/>
                    </a:lnTo>
                    <a:cubicBezTo>
                      <a:pt x="157706" y="102190"/>
                      <a:pt x="165671" y="95030"/>
                      <a:pt x="170701" y="85901"/>
                    </a:cubicBezTo>
                    <a:close/>
                    <a:moveTo>
                      <a:pt x="147079" y="79551"/>
                    </a:moveTo>
                    <a:cubicBezTo>
                      <a:pt x="142441" y="85439"/>
                      <a:pt x="135262" y="88744"/>
                      <a:pt x="127775" y="88441"/>
                    </a:cubicBezTo>
                    <a:cubicBezTo>
                      <a:pt x="120321" y="88644"/>
                      <a:pt x="113228" y="85238"/>
                      <a:pt x="108725" y="79297"/>
                    </a:cubicBezTo>
                    <a:cubicBezTo>
                      <a:pt x="103405" y="71946"/>
                      <a:pt x="100883" y="62940"/>
                      <a:pt x="101613" y="53897"/>
                    </a:cubicBezTo>
                    <a:cubicBezTo>
                      <a:pt x="100863" y="44814"/>
                      <a:pt x="103485" y="35772"/>
                      <a:pt x="108979" y="28497"/>
                    </a:cubicBezTo>
                    <a:cubicBezTo>
                      <a:pt x="113560" y="22345"/>
                      <a:pt x="120870" y="18833"/>
                      <a:pt x="128537" y="19099"/>
                    </a:cubicBezTo>
                    <a:cubicBezTo>
                      <a:pt x="135997" y="18815"/>
                      <a:pt x="143086" y="22358"/>
                      <a:pt x="147333" y="28497"/>
                    </a:cubicBezTo>
                    <a:cubicBezTo>
                      <a:pt x="152573" y="35886"/>
                      <a:pt x="155087" y="44862"/>
                      <a:pt x="154445" y="53897"/>
                    </a:cubicBezTo>
                    <a:cubicBezTo>
                      <a:pt x="155235" y="63064"/>
                      <a:pt x="152611" y="72200"/>
                      <a:pt x="147079" y="79551"/>
                    </a:cubicBezTo>
                    <a:close/>
                  </a:path>
                </a:pathLst>
              </a:custGeom>
              <a:solidFill>
                <a:srgbClr val="F2F2F2"/>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28" name="Rectangle 27">
            <a:extLst>
              <a:ext uri="{FF2B5EF4-FFF2-40B4-BE49-F238E27FC236}">
                <a16:creationId xmlns:a16="http://schemas.microsoft.com/office/drawing/2014/main" id="{57B53CE6-E007-2F06-B319-6F1E4C6E896A}"/>
              </a:ext>
            </a:extLst>
          </p:cNvPr>
          <p:cNvSpPr/>
          <p:nvPr/>
        </p:nvSpPr>
        <p:spPr bwMode="auto">
          <a:xfrm>
            <a:off x="1958768" y="1310533"/>
            <a:ext cx="1415410" cy="4177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Control</a:t>
            </a:r>
            <a:endParaRPr lang="en-US" sz="2000" kern="0">
              <a:solidFill>
                <a:prstClr val="white"/>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a:extLst>
              <a:ext uri="{FF2B5EF4-FFF2-40B4-BE49-F238E27FC236}">
                <a16:creationId xmlns:a16="http://schemas.microsoft.com/office/drawing/2014/main" id="{6391F198-52B4-1FE3-D959-C06EE3B6B47A}"/>
              </a:ext>
            </a:extLst>
          </p:cNvPr>
          <p:cNvSpPr/>
          <p:nvPr/>
        </p:nvSpPr>
        <p:spPr bwMode="auto">
          <a:xfrm>
            <a:off x="4293617" y="1310396"/>
            <a:ext cx="3950708" cy="417704"/>
          </a:xfrm>
          <a:prstGeom prst="rect">
            <a:avLst/>
          </a:prstGeom>
          <a:gradFill>
            <a:gsLst>
              <a:gs pos="0">
                <a:srgbClr val="8DC8E8">
                  <a:alpha val="50000"/>
                </a:srgbClr>
              </a:gs>
              <a:gs pos="50000">
                <a:srgbClr val="8DC8E8">
                  <a:alpha val="20000"/>
                </a:srgbClr>
              </a:gs>
            </a:gsLst>
            <a:lin ang="18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kern="0">
                <a:solidFill>
                  <a:srgbClr val="0078D4"/>
                </a:solidFill>
                <a:latin typeface="Segoe UI Semibold" panose="020B0702040204020203" pitchFamily="34" charset="0"/>
                <a:ea typeface="Segoe UI" pitchFamily="34" charset="0"/>
                <a:cs typeface="Segoe UI Semibold" panose="020B0702040204020203" pitchFamily="34" charset="0"/>
              </a:rPr>
              <a:t>Capabilities</a:t>
            </a:r>
          </a:p>
        </p:txBody>
      </p:sp>
      <p:cxnSp>
        <p:nvCxnSpPr>
          <p:cNvPr id="30" name="Straight Arrow Connector 29">
            <a:extLst>
              <a:ext uri="{FF2B5EF4-FFF2-40B4-BE49-F238E27FC236}">
                <a16:creationId xmlns:a16="http://schemas.microsoft.com/office/drawing/2014/main" id="{FCD5BA73-1169-9423-E878-1B581E6681FC}"/>
              </a:ext>
            </a:extLst>
          </p:cNvPr>
          <p:cNvCxnSpPr>
            <a:cxnSpLocks/>
          </p:cNvCxnSpPr>
          <p:nvPr/>
        </p:nvCxnSpPr>
        <p:spPr>
          <a:xfrm>
            <a:off x="7713792" y="5588373"/>
            <a:ext cx="1231353" cy="0"/>
          </a:xfrm>
          <a:prstGeom prst="straightConnector1">
            <a:avLst/>
          </a:prstGeom>
          <a:noFill/>
          <a:ln w="38100" cap="flat" cmpd="sng" algn="ctr">
            <a:solidFill>
              <a:srgbClr val="70AD47"/>
            </a:solidFill>
            <a:prstDash val="solid"/>
            <a:tailEnd type="triangle"/>
          </a:ln>
          <a:effectLst/>
        </p:spPr>
      </p:cxnSp>
      <p:sp>
        <p:nvSpPr>
          <p:cNvPr id="31" name="TextBox 30">
            <a:extLst>
              <a:ext uri="{FF2B5EF4-FFF2-40B4-BE49-F238E27FC236}">
                <a16:creationId xmlns:a16="http://schemas.microsoft.com/office/drawing/2014/main" id="{672D5C9D-1B1C-F4DF-55BB-A61B6F05319A}"/>
              </a:ext>
            </a:extLst>
          </p:cNvPr>
          <p:cNvSpPr txBox="1"/>
          <p:nvPr/>
        </p:nvSpPr>
        <p:spPr>
          <a:xfrm>
            <a:off x="8215162" y="5215041"/>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grpSp>
        <p:nvGrpSpPr>
          <p:cNvPr id="32" name="Group 31">
            <a:extLst>
              <a:ext uri="{FF2B5EF4-FFF2-40B4-BE49-F238E27FC236}">
                <a16:creationId xmlns:a16="http://schemas.microsoft.com/office/drawing/2014/main" id="{799E37A8-DAD4-CB72-1B62-64CDAA0309B6}"/>
              </a:ext>
            </a:extLst>
          </p:cNvPr>
          <p:cNvGrpSpPr/>
          <p:nvPr/>
        </p:nvGrpSpPr>
        <p:grpSpPr>
          <a:xfrm>
            <a:off x="8785334" y="5173853"/>
            <a:ext cx="1555906" cy="1025298"/>
            <a:chOff x="7520570" y="5228659"/>
            <a:chExt cx="1555906" cy="1025298"/>
          </a:xfrm>
        </p:grpSpPr>
        <p:sp>
          <p:nvSpPr>
            <p:cNvPr id="33" name="Rectangle 32">
              <a:extLst>
                <a:ext uri="{FF2B5EF4-FFF2-40B4-BE49-F238E27FC236}">
                  <a16:creationId xmlns:a16="http://schemas.microsoft.com/office/drawing/2014/main" id="{0FE6A99E-9F33-36D1-FDA3-908AFBB96698}"/>
                </a:ext>
              </a:extLst>
            </p:cNvPr>
            <p:cNvSpPr/>
            <p:nvPr/>
          </p:nvSpPr>
          <p:spPr>
            <a:xfrm>
              <a:off x="7520570" y="5669182"/>
              <a:ext cx="1555906" cy="584775"/>
            </a:xfrm>
            <a:prstGeom prst="rect">
              <a:avLst/>
            </a:prstGeom>
          </p:spPr>
          <p:txBody>
            <a:bodyPr wrap="square">
              <a:spAutoFit/>
            </a:bodyPr>
            <a:lstStyle/>
            <a:p>
              <a:pPr algn="ctr">
                <a:defRPr/>
              </a:pPr>
              <a:r>
                <a:rPr lang="en-US" sz="1600" b="1">
                  <a:solidFill>
                    <a:srgbClr val="0F7FD6"/>
                  </a:solidFill>
                  <a:latin typeface="Segoe UI Semibold"/>
                  <a:cs typeface="Arial" panose="020B0604020202020204" pitchFamily="34" charset="0"/>
                </a:rPr>
                <a:t>SQL Server </a:t>
              </a:r>
              <a:br>
                <a:rPr lang="en-US" sz="1600" b="1">
                  <a:solidFill>
                    <a:srgbClr val="0F7FD6"/>
                  </a:solidFill>
                  <a:latin typeface="Segoe UI Semibold"/>
                  <a:cs typeface="Arial" panose="020B0604020202020204" pitchFamily="34" charset="0"/>
                </a:rPr>
              </a:br>
              <a:r>
                <a:rPr lang="en-US" sz="1600" b="1">
                  <a:solidFill>
                    <a:srgbClr val="0F7FD6"/>
                  </a:solidFill>
                  <a:latin typeface="Segoe UI Semibold"/>
                  <a:cs typeface="Arial" panose="020B0604020202020204" pitchFamily="34" charset="0"/>
                </a:rPr>
                <a:t>on Azure VMs</a:t>
              </a:r>
            </a:p>
          </p:txBody>
        </p:sp>
        <p:pic>
          <p:nvPicPr>
            <p:cNvPr id="34" name="Graphic 33">
              <a:extLst>
                <a:ext uri="{FF2B5EF4-FFF2-40B4-BE49-F238E27FC236}">
                  <a16:creationId xmlns:a16="http://schemas.microsoft.com/office/drawing/2014/main" id="{FFC81D56-39F0-E3A5-F06C-4464D672BF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3755" y="5228659"/>
              <a:ext cx="457200" cy="457200"/>
            </a:xfrm>
            <a:prstGeom prst="rect">
              <a:avLst/>
            </a:prstGeom>
          </p:spPr>
        </p:pic>
      </p:grpSp>
      <p:sp>
        <p:nvSpPr>
          <p:cNvPr id="41" name="Rectangle 40">
            <a:extLst>
              <a:ext uri="{FF2B5EF4-FFF2-40B4-BE49-F238E27FC236}">
                <a16:creationId xmlns:a16="http://schemas.microsoft.com/office/drawing/2014/main" id="{05FF17A4-38CB-600C-E5E2-8F0531AEE4DC}"/>
              </a:ext>
            </a:extLst>
          </p:cNvPr>
          <p:cNvSpPr/>
          <p:nvPr/>
        </p:nvSpPr>
        <p:spPr>
          <a:xfrm>
            <a:off x="4422249" y="1820256"/>
            <a:ext cx="3792913" cy="1646863"/>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lang="en-US" sz="1400" b="1" kern="0">
                <a:solidFill>
                  <a:srgbClr val="0078D4"/>
                </a:solidFill>
                <a:latin typeface="Segoe UI"/>
                <a:cs typeface="Segoe UI" panose="020B0502040204020203" pitchFamily="34" charset="0"/>
              </a:rPr>
              <a:t>Managed</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 SQL Server instance as a service</a:t>
            </a:r>
            <a:endPar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endParaRP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B/R compat with SQL Server,</a:t>
            </a:r>
            <a:r>
              <a:rPr kumimoji="0" lang="en-US" sz="1200" b="0" i="0" u="none" strike="noStrike" kern="0" cap="none" spc="0" normalizeH="0" noProof="0">
                <a:ln>
                  <a:noFill/>
                </a:ln>
                <a:solidFill>
                  <a:srgbClr val="0078D4"/>
                </a:solidFill>
                <a:effectLst/>
                <a:uLnTx/>
                <a:uFillTx/>
                <a:latin typeface="Segoe UI"/>
                <a:cs typeface="Segoe UI" panose="020B0502040204020203" pitchFamily="34" charset="0"/>
              </a:rPr>
              <a:t> </a:t>
            </a: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log shipping</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DTC and Linked Servers </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Service Broker and Event Notifications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SQL Agent and Transactional Replication</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.NET CLR integration and ML Services</a:t>
            </a:r>
          </a:p>
        </p:txBody>
      </p:sp>
      <p:grpSp>
        <p:nvGrpSpPr>
          <p:cNvPr id="37" name="Group 36">
            <a:extLst>
              <a:ext uri="{FF2B5EF4-FFF2-40B4-BE49-F238E27FC236}">
                <a16:creationId xmlns:a16="http://schemas.microsoft.com/office/drawing/2014/main" id="{882E8F92-2C9B-0C13-43ED-26A599076196}"/>
              </a:ext>
            </a:extLst>
          </p:cNvPr>
          <p:cNvGrpSpPr/>
          <p:nvPr/>
        </p:nvGrpSpPr>
        <p:grpSpPr>
          <a:xfrm>
            <a:off x="3044902" y="2343726"/>
            <a:ext cx="1084410" cy="375244"/>
            <a:chOff x="1793779" y="2329973"/>
            <a:chExt cx="1014594" cy="375244"/>
          </a:xfrm>
        </p:grpSpPr>
        <p:cxnSp>
          <p:nvCxnSpPr>
            <p:cNvPr id="38" name="Straight Arrow Connector 37">
              <a:extLst>
                <a:ext uri="{FF2B5EF4-FFF2-40B4-BE49-F238E27FC236}">
                  <a16:creationId xmlns:a16="http://schemas.microsoft.com/office/drawing/2014/main" id="{404F9E2C-A4A5-A525-CE15-169330CB5D22}"/>
                </a:ext>
              </a:extLst>
            </p:cNvPr>
            <p:cNvCxnSpPr>
              <a:cxnSpLocks/>
            </p:cNvCxnSpPr>
            <p:nvPr/>
          </p:nvCxnSpPr>
          <p:spPr>
            <a:xfrm>
              <a:off x="1793779" y="2705217"/>
              <a:ext cx="1014594" cy="0"/>
            </a:xfrm>
            <a:prstGeom prst="straightConnector1">
              <a:avLst/>
            </a:prstGeom>
            <a:noFill/>
            <a:ln w="38100" cap="flat" cmpd="sng" algn="ctr">
              <a:solidFill>
                <a:srgbClr val="70AD47"/>
              </a:solidFill>
              <a:prstDash val="solid"/>
              <a:tailEnd type="triangle"/>
            </a:ln>
            <a:effectLst/>
          </p:spPr>
        </p:cxnSp>
        <p:sp>
          <p:nvSpPr>
            <p:cNvPr id="39" name="TextBox 38">
              <a:extLst>
                <a:ext uri="{FF2B5EF4-FFF2-40B4-BE49-F238E27FC236}">
                  <a16:creationId xmlns:a16="http://schemas.microsoft.com/office/drawing/2014/main" id="{55F708BF-C3C9-97FE-1C6C-15802A8565FC}"/>
                </a:ext>
              </a:extLst>
            </p:cNvPr>
            <p:cNvSpPr txBox="1"/>
            <p:nvPr/>
          </p:nvSpPr>
          <p:spPr>
            <a:xfrm>
              <a:off x="2184053" y="2329973"/>
              <a:ext cx="5210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70AD47"/>
                  </a:solidFill>
                  <a:effectLst/>
                  <a:uLnTx/>
                  <a:uFillTx/>
                  <a:latin typeface="Segoe UI"/>
                  <a:cs typeface="Segoe UI" panose="020B0502040204020203" pitchFamily="34" charset="0"/>
                </a:rPr>
                <a:t>Yes</a:t>
              </a:r>
            </a:p>
          </p:txBody>
        </p:sp>
      </p:grpSp>
      <p:sp>
        <p:nvSpPr>
          <p:cNvPr id="42" name="Oval 41">
            <a:extLst>
              <a:ext uri="{FF2B5EF4-FFF2-40B4-BE49-F238E27FC236}">
                <a16:creationId xmlns:a16="http://schemas.microsoft.com/office/drawing/2014/main" id="{F38DA600-3FAC-FAC1-BF08-4776B8D839B1}"/>
              </a:ext>
            </a:extLst>
          </p:cNvPr>
          <p:cNvSpPr>
            <a:spLocks noChangeAspect="1"/>
          </p:cNvSpPr>
          <p:nvPr/>
        </p:nvSpPr>
        <p:spPr bwMode="auto">
          <a:xfrm>
            <a:off x="2394120" y="4924525"/>
            <a:ext cx="457200" cy="457200"/>
          </a:xfrm>
          <a:prstGeom prst="ellipse">
            <a:avLst/>
          </a:prstGeom>
          <a:solidFill>
            <a:srgbClr val="FFC000"/>
          </a:solidFill>
          <a:ln>
            <a:noFill/>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2</a:t>
            </a:r>
          </a:p>
        </p:txBody>
      </p:sp>
      <p:cxnSp>
        <p:nvCxnSpPr>
          <p:cNvPr id="43" name="Straight Arrow Connector 42">
            <a:extLst>
              <a:ext uri="{FF2B5EF4-FFF2-40B4-BE49-F238E27FC236}">
                <a16:creationId xmlns:a16="http://schemas.microsoft.com/office/drawing/2014/main" id="{2174CF77-B623-3BB0-C21F-DBBC6E813688}"/>
              </a:ext>
            </a:extLst>
          </p:cNvPr>
          <p:cNvCxnSpPr>
            <a:cxnSpLocks/>
          </p:cNvCxnSpPr>
          <p:nvPr/>
        </p:nvCxnSpPr>
        <p:spPr>
          <a:xfrm>
            <a:off x="2647142" y="4484881"/>
            <a:ext cx="0" cy="291963"/>
          </a:xfrm>
          <a:prstGeom prst="straightConnector1">
            <a:avLst/>
          </a:prstGeom>
          <a:noFill/>
          <a:ln w="12700" cap="flat" cmpd="sng" algn="ctr">
            <a:solidFill>
              <a:srgbClr val="FFFFFF"/>
            </a:solidFill>
            <a:prstDash val="solid"/>
            <a:tailEnd type="triangle"/>
          </a:ln>
          <a:effectLst/>
        </p:spPr>
      </p:cxnSp>
      <p:sp>
        <p:nvSpPr>
          <p:cNvPr id="47" name="Rectangle 46">
            <a:extLst>
              <a:ext uri="{FF2B5EF4-FFF2-40B4-BE49-F238E27FC236}">
                <a16:creationId xmlns:a16="http://schemas.microsoft.com/office/drawing/2014/main" id="{62DD4CA2-3704-72C7-9327-73604646567F}"/>
              </a:ext>
            </a:extLst>
          </p:cNvPr>
          <p:cNvSpPr/>
          <p:nvPr/>
        </p:nvSpPr>
        <p:spPr>
          <a:xfrm>
            <a:off x="4329615" y="4752917"/>
            <a:ext cx="3896173" cy="1665651"/>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sp>
        <p:nvSpPr>
          <p:cNvPr id="48" name="Rectangle 47">
            <a:extLst>
              <a:ext uri="{FF2B5EF4-FFF2-40B4-BE49-F238E27FC236}">
                <a16:creationId xmlns:a16="http://schemas.microsoft.com/office/drawing/2014/main" id="{28415681-ABAE-46A6-14F3-1A0440848340}"/>
              </a:ext>
            </a:extLst>
          </p:cNvPr>
          <p:cNvSpPr/>
          <p:nvPr/>
        </p:nvSpPr>
        <p:spPr>
          <a:xfrm>
            <a:off x="4420340" y="4843371"/>
            <a:ext cx="3794822" cy="1479980"/>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Full control and </a:t>
            </a:r>
            <a:r>
              <a:rPr lang="en-US" sz="1400" b="1" kern="0">
                <a:solidFill>
                  <a:srgbClr val="0078D4"/>
                </a:solidFill>
                <a:latin typeface="Segoe UI"/>
                <a:cs typeface="Segoe UI" panose="020B0502040204020203" pitchFamily="34" charset="0"/>
              </a:rPr>
              <a:t>all </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capabilities of SQL</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a:rPr>
              <a:t>OS level access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a:rPr>
              <a:t>SQL Server versions 2008 - 2022</a:t>
            </a:r>
            <a:endParaRPr kumimoji="0" lang="en-US" sz="2000" b="0" i="0" u="none" strike="noStrike" kern="0" cap="none" spc="0" normalizeH="0" baseline="0" noProof="0">
              <a:ln>
                <a:noFill/>
              </a:ln>
              <a:solidFill>
                <a:srgbClr val="0078D4"/>
              </a:solidFill>
              <a:effectLst/>
              <a:uLnTx/>
              <a:uFillTx/>
              <a:latin typeface="Segoe UI"/>
              <a:cs typeface="Arial" panose="020B0604020202020204" pitchFamily="34" charset="0"/>
            </a:endParaRP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Patching/Upgrades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3</a:t>
            </a:r>
            <a:r>
              <a:rPr kumimoji="0" lang="en-US" sz="1200" b="0" i="0" u="none" strike="noStrike" kern="0" cap="none" spc="0" normalizeH="0" baseline="30000" noProof="0">
                <a:ln>
                  <a:noFill/>
                </a:ln>
                <a:solidFill>
                  <a:srgbClr val="0078D4"/>
                </a:solidFill>
                <a:effectLst/>
                <a:uLnTx/>
                <a:uFillTx/>
                <a:latin typeface="Segoe UI"/>
                <a:cs typeface="Segoe UI" panose="020B0502040204020203" pitchFamily="34" charset="0"/>
              </a:rPr>
              <a:t>rd</a:t>
            </a: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 party app without certification for SQL PaaS</a:t>
            </a:r>
          </a:p>
          <a:p>
            <a:pPr marL="171450" marR="0" lvl="0" indent="-17145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0078D4"/>
              </a:solidFill>
              <a:effectLst/>
              <a:uLnTx/>
              <a:uFillTx/>
              <a:latin typeface="Segoe UI"/>
              <a:cs typeface="Segoe UI" panose="020B0502040204020203" pitchFamily="34" charset="0"/>
            </a:endParaRPr>
          </a:p>
        </p:txBody>
      </p:sp>
      <p:sp>
        <p:nvSpPr>
          <p:cNvPr id="49" name="Rectangle 48">
            <a:extLst>
              <a:ext uri="{FF2B5EF4-FFF2-40B4-BE49-F238E27FC236}">
                <a16:creationId xmlns:a16="http://schemas.microsoft.com/office/drawing/2014/main" id="{6522595E-25F2-CCCF-0738-32211F32673D}"/>
              </a:ext>
            </a:extLst>
          </p:cNvPr>
          <p:cNvSpPr/>
          <p:nvPr/>
        </p:nvSpPr>
        <p:spPr>
          <a:xfrm>
            <a:off x="14101982" y="1794010"/>
            <a:ext cx="2639936" cy="2593913"/>
          </a:xfrm>
          <a:prstGeom prst="rect">
            <a:avLst/>
          </a:prstGeom>
          <a:solidFill>
            <a:sysClr val="window" lastClr="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rPr>
              <a:t>PaaS</a:t>
            </a:r>
            <a:endParaRPr kumimoji="0" lang="en-US" sz="1400" b="0" i="0" u="none" strike="noStrike" kern="0" cap="none" spc="0" normalizeH="0" baseline="0" noProof="0">
              <a:ln>
                <a:noFill/>
              </a:ln>
              <a:solidFill>
                <a:srgbClr val="0078D4"/>
              </a:solidFill>
              <a:effectLst/>
              <a:uLnTx/>
              <a:uFillTx/>
              <a:latin typeface="Segoe UI Semibold"/>
            </a:endParaRPr>
          </a:p>
          <a:p>
            <a:pPr marL="114300" defTabSz="932472" fontAlgn="base">
              <a:spcBef>
                <a:spcPts val="600"/>
              </a:spcBef>
              <a:spcAft>
                <a:spcPct val="0"/>
              </a:spcAft>
            </a:pPr>
            <a:r>
              <a:rPr lang="en-US" sz="1200" kern="0">
                <a:solidFill>
                  <a:prstClr val="black"/>
                </a:solidFill>
                <a:latin typeface="Segoe UI" panose="020B0502040204020203" pitchFamily="34" charset="0"/>
                <a:cs typeface="Segoe UI" panose="020B0502040204020203" pitchFamily="34" charset="0"/>
              </a:rPr>
              <a:t>Availability</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SLA 99.99% or more</a:t>
            </a:r>
          </a:p>
          <a:p>
            <a:pPr marL="114300" defTabSz="932472" fontAlgn="base">
              <a:spcBef>
                <a:spcPts val="600"/>
              </a:spcBef>
              <a:spcAft>
                <a:spcPct val="0"/>
              </a:spcAft>
            </a:pPr>
            <a:r>
              <a:rPr lang="en-US" sz="1200" kern="0">
                <a:solidFill>
                  <a:prstClr val="black"/>
                </a:solidFill>
                <a:latin typeface="Segoe UI" panose="020B0502040204020203" pitchFamily="34" charset="0"/>
                <a:cs typeface="Segoe UI" panose="020B0502040204020203" pitchFamily="34" charset="0"/>
              </a:rPr>
              <a:t>Built-in </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automatic backups</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No End of Support hassles</a:t>
            </a:r>
          </a:p>
          <a:p>
            <a:pPr marL="114300" marR="0" lvl="0" defTabSz="932472" eaLnBrk="1" fontAlgn="base" latinLnBrk="0" hangingPunct="1">
              <a:lnSpc>
                <a:spcPct val="100000"/>
              </a:lnSpc>
              <a:spcBef>
                <a:spcPts val="600"/>
              </a:spcBef>
              <a:spcAft>
                <a:spcPct val="0"/>
              </a:spcAft>
              <a:buClrTx/>
              <a:buSzTx/>
              <a:tabLst/>
              <a:defRPr/>
            </a:pPr>
            <a:r>
              <a:rPr lang="en-US" sz="1200" kern="0">
                <a:solidFill>
                  <a:prstClr val="black"/>
                </a:solidFill>
                <a:latin typeface="Segoe UI" panose="020B0502040204020203" pitchFamily="34" charset="0"/>
                <a:cs typeface="Segoe UI" panose="020B0502040204020203" pitchFamily="34" charset="0"/>
              </a:rPr>
              <a:t>Always</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up-to-date</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24x7 health monitoring and healing </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Dynamic and online resource scaling</a:t>
            </a:r>
          </a:p>
        </p:txBody>
      </p:sp>
      <p:sp>
        <p:nvSpPr>
          <p:cNvPr id="50" name="Rectangle 49">
            <a:extLst>
              <a:ext uri="{FF2B5EF4-FFF2-40B4-BE49-F238E27FC236}">
                <a16:creationId xmlns:a16="http://schemas.microsoft.com/office/drawing/2014/main" id="{9D6A096F-4245-796D-4D44-1C9D586792DA}"/>
              </a:ext>
            </a:extLst>
          </p:cNvPr>
          <p:cNvSpPr/>
          <p:nvPr/>
        </p:nvSpPr>
        <p:spPr>
          <a:xfrm>
            <a:off x="14119660" y="4772140"/>
            <a:ext cx="2639935" cy="1619008"/>
          </a:xfrm>
          <a:prstGeom prst="rect">
            <a:avLst/>
          </a:prstGeom>
          <a:solidFill>
            <a:sysClr val="window" lastClr="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rPr>
              <a:t>IaaS</a:t>
            </a:r>
            <a:endParaRPr kumimoji="0" lang="en-US" sz="1400" b="0" i="0" u="none" strike="noStrike" kern="0" cap="none" spc="0" normalizeH="0" baseline="0" noProof="0">
              <a:ln>
                <a:noFill/>
              </a:ln>
              <a:solidFill>
                <a:srgbClr val="0078D4"/>
              </a:solidFill>
              <a:effectLst/>
              <a:uLnTx/>
              <a:uFillTx/>
              <a:latin typeface="Segoe UI Semibold"/>
            </a:endParaRP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Maintain OS-level control</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Li</a:t>
            </a:r>
            <a:r>
              <a:rPr lang="en-US" sz="1200" kern="0">
                <a:solidFill>
                  <a:prstClr val="black"/>
                </a:solidFill>
                <a:latin typeface="Segoe UI" panose="020B0502040204020203" pitchFamily="34" charset="0"/>
                <a:cs typeface="Segoe UI" panose="020B0502040204020203" pitchFamily="34" charset="0"/>
              </a:rPr>
              <a:t>ft</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-and-shift without app refactoring</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Faster path to the cloud</a:t>
            </a:r>
          </a:p>
        </p:txBody>
      </p:sp>
      <p:sp>
        <p:nvSpPr>
          <p:cNvPr id="51" name="Rectangle 50">
            <a:extLst>
              <a:ext uri="{FF2B5EF4-FFF2-40B4-BE49-F238E27FC236}">
                <a16:creationId xmlns:a16="http://schemas.microsoft.com/office/drawing/2014/main" id="{9CE6FE9E-E2BD-5653-83B5-DC9318E064A7}"/>
              </a:ext>
            </a:extLst>
          </p:cNvPr>
          <p:cNvSpPr/>
          <p:nvPr/>
        </p:nvSpPr>
        <p:spPr bwMode="auto">
          <a:xfrm>
            <a:off x="14101982" y="1310395"/>
            <a:ext cx="2657613" cy="4177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kern="0">
                <a:solidFill>
                  <a:prstClr val="white"/>
                </a:solidFill>
                <a:latin typeface="Segoe UI Semibold" panose="020B0702040204020203" pitchFamily="34" charset="0"/>
                <a:ea typeface="Segoe UI" pitchFamily="34" charset="0"/>
                <a:cs typeface="Segoe UI Semibold" panose="020B0702040204020203" pitchFamily="34" charset="0"/>
              </a:rPr>
              <a:t>Benefits of:</a:t>
            </a:r>
          </a:p>
        </p:txBody>
      </p:sp>
      <p:sp>
        <p:nvSpPr>
          <p:cNvPr id="52" name="Rectangle 51">
            <a:extLst>
              <a:ext uri="{FF2B5EF4-FFF2-40B4-BE49-F238E27FC236}">
                <a16:creationId xmlns:a16="http://schemas.microsoft.com/office/drawing/2014/main" id="{ADE26B2C-A971-207F-3452-36B89C73D355}"/>
              </a:ext>
            </a:extLst>
          </p:cNvPr>
          <p:cNvSpPr/>
          <p:nvPr/>
        </p:nvSpPr>
        <p:spPr bwMode="auto">
          <a:xfrm>
            <a:off x="1958768" y="1780258"/>
            <a:ext cx="1415410" cy="26166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Microsoft Managed</a:t>
            </a:r>
          </a:p>
        </p:txBody>
      </p:sp>
      <p:sp>
        <p:nvSpPr>
          <p:cNvPr id="54" name="Rectangle 53">
            <a:extLst>
              <a:ext uri="{FF2B5EF4-FFF2-40B4-BE49-F238E27FC236}">
                <a16:creationId xmlns:a16="http://schemas.microsoft.com/office/drawing/2014/main" id="{0D9544AB-F97A-2AE3-A9FB-CF05561CE014}"/>
              </a:ext>
            </a:extLst>
          </p:cNvPr>
          <p:cNvSpPr/>
          <p:nvPr/>
        </p:nvSpPr>
        <p:spPr bwMode="auto">
          <a:xfrm>
            <a:off x="1958768" y="4720826"/>
            <a:ext cx="1415410" cy="166564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Customer Managed</a:t>
            </a:r>
          </a:p>
        </p:txBody>
      </p:sp>
    </p:spTree>
    <p:extLst>
      <p:ext uri="{BB962C8B-B14F-4D97-AF65-F5344CB8AC3E}">
        <p14:creationId xmlns:p14="http://schemas.microsoft.com/office/powerpoint/2010/main" val="2120960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0" grpId="0" animBg="1"/>
      <p:bldP spid="8" grpId="0" animBg="1"/>
      <p:bldP spid="9" grpId="0"/>
      <p:bldP spid="17" grpId="0"/>
      <p:bldP spid="31" grpId="0"/>
      <p:bldP spid="41" grpId="0"/>
      <p:bldP spid="47" grpId="0" animBg="1"/>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634116-3C84-2ED1-4D54-9D0266219F71}"/>
              </a:ext>
            </a:extLst>
          </p:cNvPr>
          <p:cNvSpPr txBox="1"/>
          <p:nvPr/>
        </p:nvSpPr>
        <p:spPr>
          <a:xfrm>
            <a:off x="6970214" y="3683370"/>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sp>
        <p:nvSpPr>
          <p:cNvPr id="40" name="Rectangle 39">
            <a:extLst>
              <a:ext uri="{FF2B5EF4-FFF2-40B4-BE49-F238E27FC236}">
                <a16:creationId xmlns:a16="http://schemas.microsoft.com/office/drawing/2014/main" id="{B28E7BFF-704C-A314-6EAF-6919BEAFC8FB}"/>
              </a:ext>
            </a:extLst>
          </p:cNvPr>
          <p:cNvSpPr/>
          <p:nvPr/>
        </p:nvSpPr>
        <p:spPr>
          <a:xfrm>
            <a:off x="2967737" y="1794010"/>
            <a:ext cx="3950708" cy="1718623"/>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grpSp>
        <p:nvGrpSpPr>
          <p:cNvPr id="55" name="Group 54">
            <a:extLst>
              <a:ext uri="{FF2B5EF4-FFF2-40B4-BE49-F238E27FC236}">
                <a16:creationId xmlns:a16="http://schemas.microsoft.com/office/drawing/2014/main" id="{DF71F3B4-DE3B-0122-D48A-6246D3C62B37}"/>
              </a:ext>
            </a:extLst>
          </p:cNvPr>
          <p:cNvGrpSpPr/>
          <p:nvPr/>
        </p:nvGrpSpPr>
        <p:grpSpPr>
          <a:xfrm>
            <a:off x="1719022" y="5206400"/>
            <a:ext cx="1084410" cy="375244"/>
            <a:chOff x="1793779" y="2329973"/>
            <a:chExt cx="1014594" cy="375244"/>
          </a:xfrm>
        </p:grpSpPr>
        <p:cxnSp>
          <p:nvCxnSpPr>
            <p:cNvPr id="56" name="Straight Arrow Connector 55">
              <a:extLst>
                <a:ext uri="{FF2B5EF4-FFF2-40B4-BE49-F238E27FC236}">
                  <a16:creationId xmlns:a16="http://schemas.microsoft.com/office/drawing/2014/main" id="{F6B543B0-2CE7-C8CD-8A85-9B838F9EB3B9}"/>
                </a:ext>
              </a:extLst>
            </p:cNvPr>
            <p:cNvCxnSpPr>
              <a:cxnSpLocks/>
            </p:cNvCxnSpPr>
            <p:nvPr/>
          </p:nvCxnSpPr>
          <p:spPr>
            <a:xfrm>
              <a:off x="1793779" y="2705217"/>
              <a:ext cx="1014594" cy="0"/>
            </a:xfrm>
            <a:prstGeom prst="straightConnector1">
              <a:avLst/>
            </a:prstGeom>
            <a:noFill/>
            <a:ln w="38100" cap="flat" cmpd="sng" algn="ctr">
              <a:solidFill>
                <a:srgbClr val="70AD47"/>
              </a:solidFill>
              <a:prstDash val="solid"/>
              <a:tailEnd type="triangle"/>
            </a:ln>
            <a:effectLst/>
          </p:spPr>
        </p:cxnSp>
        <p:sp>
          <p:nvSpPr>
            <p:cNvPr id="57" name="TextBox 56">
              <a:extLst>
                <a:ext uri="{FF2B5EF4-FFF2-40B4-BE49-F238E27FC236}">
                  <a16:creationId xmlns:a16="http://schemas.microsoft.com/office/drawing/2014/main" id="{91D0DAB2-9267-53DC-C5D6-F0126446F9FA}"/>
                </a:ext>
              </a:extLst>
            </p:cNvPr>
            <p:cNvSpPr txBox="1"/>
            <p:nvPr/>
          </p:nvSpPr>
          <p:spPr>
            <a:xfrm>
              <a:off x="2184053" y="2329973"/>
              <a:ext cx="5210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70AD47"/>
                  </a:solidFill>
                  <a:effectLst/>
                  <a:uLnTx/>
                  <a:uFillTx/>
                  <a:latin typeface="Segoe UI"/>
                  <a:cs typeface="Segoe UI" panose="020B0502040204020203" pitchFamily="34" charset="0"/>
                </a:rPr>
                <a:t>Yes</a:t>
              </a:r>
            </a:p>
          </p:txBody>
        </p:sp>
      </p:grpSp>
      <p:sp>
        <p:nvSpPr>
          <p:cNvPr id="2" name="Title 1">
            <a:extLst>
              <a:ext uri="{FF2B5EF4-FFF2-40B4-BE49-F238E27FC236}">
                <a16:creationId xmlns:a16="http://schemas.microsoft.com/office/drawing/2014/main" id="{E5ECB237-C6C6-BD00-5707-74A0BDE6056E}"/>
              </a:ext>
            </a:extLst>
          </p:cNvPr>
          <p:cNvSpPr>
            <a:spLocks noGrp="1"/>
          </p:cNvSpPr>
          <p:nvPr>
            <p:ph type="title"/>
          </p:nvPr>
        </p:nvSpPr>
        <p:spPr/>
        <p:txBody>
          <a:bodyPr/>
          <a:lstStyle/>
          <a:p>
            <a:r>
              <a:rPr lang="en-US"/>
              <a:t>Choosing the right Azure SQL offering</a:t>
            </a:r>
          </a:p>
        </p:txBody>
      </p:sp>
      <p:cxnSp>
        <p:nvCxnSpPr>
          <p:cNvPr id="6" name="Straight Arrow Connector 5">
            <a:extLst>
              <a:ext uri="{FF2B5EF4-FFF2-40B4-BE49-F238E27FC236}">
                <a16:creationId xmlns:a16="http://schemas.microsoft.com/office/drawing/2014/main" id="{B383817B-1BB9-B4FF-F461-A1345D49A2ED}"/>
              </a:ext>
            </a:extLst>
          </p:cNvPr>
          <p:cNvCxnSpPr>
            <a:cxnSpLocks/>
          </p:cNvCxnSpPr>
          <p:nvPr/>
        </p:nvCxnSpPr>
        <p:spPr>
          <a:xfrm>
            <a:off x="6356805" y="3982242"/>
            <a:ext cx="1230376" cy="0"/>
          </a:xfrm>
          <a:prstGeom prst="straightConnector1">
            <a:avLst/>
          </a:prstGeom>
          <a:noFill/>
          <a:ln w="38100" cap="flat" cmpd="sng" algn="ctr">
            <a:solidFill>
              <a:srgbClr val="70AD47"/>
            </a:solidFill>
            <a:prstDash val="solid"/>
            <a:tailEnd type="triangle"/>
          </a:ln>
          <a:effectLst/>
        </p:spPr>
      </p:cxnSp>
      <p:sp>
        <p:nvSpPr>
          <p:cNvPr id="8" name="Rectangle 7">
            <a:extLst>
              <a:ext uri="{FF2B5EF4-FFF2-40B4-BE49-F238E27FC236}">
                <a16:creationId xmlns:a16="http://schemas.microsoft.com/office/drawing/2014/main" id="{1F077BA3-1603-F86D-51CB-C8D41590780E}"/>
              </a:ext>
            </a:extLst>
          </p:cNvPr>
          <p:cNvSpPr/>
          <p:nvPr/>
        </p:nvSpPr>
        <p:spPr>
          <a:xfrm>
            <a:off x="2968255" y="3610362"/>
            <a:ext cx="3950703" cy="777564"/>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sp>
        <p:nvSpPr>
          <p:cNvPr id="9" name="Rectangle 8">
            <a:extLst>
              <a:ext uri="{FF2B5EF4-FFF2-40B4-BE49-F238E27FC236}">
                <a16:creationId xmlns:a16="http://schemas.microsoft.com/office/drawing/2014/main" id="{D8ABB8F6-FB44-EA59-2DA1-1D7F86B87A1C}"/>
              </a:ext>
            </a:extLst>
          </p:cNvPr>
          <p:cNvSpPr/>
          <p:nvPr/>
        </p:nvSpPr>
        <p:spPr>
          <a:xfrm>
            <a:off x="3094460" y="3670455"/>
            <a:ext cx="3794822" cy="574229"/>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lang="en-US" sz="1400" b="1" kern="0">
                <a:solidFill>
                  <a:srgbClr val="0078D4"/>
                </a:solidFill>
                <a:latin typeface="Segoe UI"/>
                <a:cs typeface="Segoe UI" panose="020B0502040204020203" pitchFamily="34" charset="0"/>
              </a:rPr>
              <a:t>Managed</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 SQL database as a service</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A database scoped programming model</a:t>
            </a:r>
          </a:p>
        </p:txBody>
      </p:sp>
      <p:grpSp>
        <p:nvGrpSpPr>
          <p:cNvPr id="13" name="Group 12">
            <a:extLst>
              <a:ext uri="{FF2B5EF4-FFF2-40B4-BE49-F238E27FC236}">
                <a16:creationId xmlns:a16="http://schemas.microsoft.com/office/drawing/2014/main" id="{CF02A453-CE3F-A124-99C9-6C674D9B5C7E}"/>
              </a:ext>
            </a:extLst>
          </p:cNvPr>
          <p:cNvGrpSpPr/>
          <p:nvPr/>
        </p:nvGrpSpPr>
        <p:grpSpPr>
          <a:xfrm>
            <a:off x="7491286" y="3524900"/>
            <a:ext cx="1411964" cy="998154"/>
            <a:chOff x="7504179" y="3524900"/>
            <a:chExt cx="1411964" cy="998154"/>
          </a:xfrm>
        </p:grpSpPr>
        <p:sp>
          <p:nvSpPr>
            <p:cNvPr id="14" name="Rectangle 13">
              <a:extLst>
                <a:ext uri="{FF2B5EF4-FFF2-40B4-BE49-F238E27FC236}">
                  <a16:creationId xmlns:a16="http://schemas.microsoft.com/office/drawing/2014/main" id="{2B1D373C-4C64-3DC7-4901-979FA1751EE9}"/>
                </a:ext>
              </a:extLst>
            </p:cNvPr>
            <p:cNvSpPr/>
            <p:nvPr/>
          </p:nvSpPr>
          <p:spPr>
            <a:xfrm>
              <a:off x="7504179" y="3938279"/>
              <a:ext cx="1411964" cy="584775"/>
            </a:xfrm>
            <a:prstGeom prst="rect">
              <a:avLst/>
            </a:prstGeom>
          </p:spPr>
          <p:txBody>
            <a:bodyPr wrap="square">
              <a:spAutoFit/>
            </a:bodyPr>
            <a:lstStyle/>
            <a:p>
              <a:pPr algn="ctr">
                <a:defRPr/>
              </a:pPr>
              <a:r>
                <a:rPr lang="en-US" sz="1600" b="1">
                  <a:solidFill>
                    <a:srgbClr val="0F7FD6"/>
                  </a:solidFill>
                  <a:latin typeface="Segoe UI Semibold"/>
                  <a:cs typeface="Arial" panose="020B0604020202020204" pitchFamily="34" charset="0"/>
                </a:rPr>
                <a:t>Azure SQL Database</a:t>
              </a:r>
            </a:p>
          </p:txBody>
        </p:sp>
        <p:pic>
          <p:nvPicPr>
            <p:cNvPr id="15" name="Graphic 14">
              <a:extLst>
                <a:ext uri="{FF2B5EF4-FFF2-40B4-BE49-F238E27FC236}">
                  <a16:creationId xmlns:a16="http://schemas.microsoft.com/office/drawing/2014/main" id="{F568CEAC-60DD-A1D7-2E54-048A22ACDF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2832" y="3524900"/>
              <a:ext cx="457200" cy="457200"/>
            </a:xfrm>
            <a:prstGeom prst="rect">
              <a:avLst/>
            </a:prstGeom>
          </p:spPr>
        </p:pic>
      </p:grpSp>
      <p:cxnSp>
        <p:nvCxnSpPr>
          <p:cNvPr id="16" name="Straight Arrow Connector 15">
            <a:extLst>
              <a:ext uri="{FF2B5EF4-FFF2-40B4-BE49-F238E27FC236}">
                <a16:creationId xmlns:a16="http://schemas.microsoft.com/office/drawing/2014/main" id="{A80A7007-EAA6-51A1-A793-77AFDD8EA44B}"/>
              </a:ext>
            </a:extLst>
          </p:cNvPr>
          <p:cNvCxnSpPr>
            <a:cxnSpLocks/>
          </p:cNvCxnSpPr>
          <p:nvPr/>
        </p:nvCxnSpPr>
        <p:spPr>
          <a:xfrm>
            <a:off x="6387912" y="2651503"/>
            <a:ext cx="1127184" cy="0"/>
          </a:xfrm>
          <a:prstGeom prst="straightConnector1">
            <a:avLst/>
          </a:prstGeom>
          <a:noFill/>
          <a:ln w="38100" cap="flat" cmpd="sng" algn="ctr">
            <a:solidFill>
              <a:srgbClr val="70AD47"/>
            </a:solidFill>
            <a:prstDash val="solid"/>
            <a:tailEnd type="triangle"/>
          </a:ln>
          <a:effectLst/>
        </p:spPr>
      </p:cxnSp>
      <p:sp>
        <p:nvSpPr>
          <p:cNvPr id="17" name="TextBox 16">
            <a:extLst>
              <a:ext uri="{FF2B5EF4-FFF2-40B4-BE49-F238E27FC236}">
                <a16:creationId xmlns:a16="http://schemas.microsoft.com/office/drawing/2014/main" id="{1D14779D-4B1C-D9F3-D69F-D07CEEF845BB}"/>
              </a:ext>
            </a:extLst>
          </p:cNvPr>
          <p:cNvSpPr txBox="1"/>
          <p:nvPr/>
        </p:nvSpPr>
        <p:spPr>
          <a:xfrm>
            <a:off x="6938382" y="2229505"/>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grpSp>
        <p:nvGrpSpPr>
          <p:cNvPr id="18" name="Group 17">
            <a:extLst>
              <a:ext uri="{FF2B5EF4-FFF2-40B4-BE49-F238E27FC236}">
                <a16:creationId xmlns:a16="http://schemas.microsoft.com/office/drawing/2014/main" id="{8C1B134A-F22F-6F5B-8ADA-A457A2B8AFB0}"/>
              </a:ext>
            </a:extLst>
          </p:cNvPr>
          <p:cNvGrpSpPr/>
          <p:nvPr/>
        </p:nvGrpSpPr>
        <p:grpSpPr>
          <a:xfrm>
            <a:off x="7245213" y="2168916"/>
            <a:ext cx="1953264" cy="989415"/>
            <a:chOff x="7258106" y="2168916"/>
            <a:chExt cx="1953264" cy="989415"/>
          </a:xfrm>
        </p:grpSpPr>
        <p:sp>
          <p:nvSpPr>
            <p:cNvPr id="19" name="Rectangle 18">
              <a:extLst>
                <a:ext uri="{FF2B5EF4-FFF2-40B4-BE49-F238E27FC236}">
                  <a16:creationId xmlns:a16="http://schemas.microsoft.com/office/drawing/2014/main" id="{E6A9C0A9-8BB1-7B36-0B48-FAE4681BEB9C}"/>
                </a:ext>
              </a:extLst>
            </p:cNvPr>
            <p:cNvSpPr/>
            <p:nvPr/>
          </p:nvSpPr>
          <p:spPr>
            <a:xfrm>
              <a:off x="7258106" y="2573556"/>
              <a:ext cx="1953264"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t>Azure SQL</a:t>
              </a:r>
              <a:b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br>
              <a: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t>Managed Instance</a:t>
              </a:r>
            </a:p>
          </p:txBody>
        </p:sp>
        <p:grpSp>
          <p:nvGrpSpPr>
            <p:cNvPr id="20" name="Group 19">
              <a:extLst>
                <a:ext uri="{FF2B5EF4-FFF2-40B4-BE49-F238E27FC236}">
                  <a16:creationId xmlns:a16="http://schemas.microsoft.com/office/drawing/2014/main" id="{64B1D353-2CC2-EAB7-FA84-67B65D13A3CE}"/>
                </a:ext>
              </a:extLst>
            </p:cNvPr>
            <p:cNvGrpSpPr/>
            <p:nvPr/>
          </p:nvGrpSpPr>
          <p:grpSpPr>
            <a:xfrm>
              <a:off x="7968230" y="2168916"/>
              <a:ext cx="431802" cy="426279"/>
              <a:chOff x="7832856" y="2170684"/>
              <a:chExt cx="431802" cy="426279"/>
            </a:xfrm>
          </p:grpSpPr>
          <p:sp>
            <p:nvSpPr>
              <p:cNvPr id="21" name="Freeform: Shape 20">
                <a:extLst>
                  <a:ext uri="{FF2B5EF4-FFF2-40B4-BE49-F238E27FC236}">
                    <a16:creationId xmlns:a16="http://schemas.microsoft.com/office/drawing/2014/main" id="{55B5A320-1B04-D3C6-9FD4-8D0E5C0725EC}"/>
                  </a:ext>
                </a:extLst>
              </p:cNvPr>
              <p:cNvSpPr/>
              <p:nvPr/>
            </p:nvSpPr>
            <p:spPr>
              <a:xfrm>
                <a:off x="7832856" y="2170684"/>
                <a:ext cx="249430" cy="424690"/>
              </a:xfrm>
              <a:custGeom>
                <a:avLst/>
                <a:gdLst>
                  <a:gd name="connsiteX0" fmla="*/ 249430 w 249430"/>
                  <a:gd name="connsiteY0" fmla="*/ 410212 h 424690"/>
                  <a:gd name="connsiteX1" fmla="*/ 234952 w 249430"/>
                  <a:gd name="connsiteY1" fmla="*/ 424690 h 424690"/>
                  <a:gd name="connsiteX2" fmla="*/ 14480 w 249430"/>
                  <a:gd name="connsiteY2" fmla="*/ 424690 h 424690"/>
                  <a:gd name="connsiteX3" fmla="*/ 2 w 249430"/>
                  <a:gd name="connsiteY3" fmla="*/ 410212 h 424690"/>
                  <a:gd name="connsiteX4" fmla="*/ 2 w 249430"/>
                  <a:gd name="connsiteY4" fmla="*/ 14480 h 424690"/>
                  <a:gd name="connsiteX5" fmla="*/ 13968 w 249430"/>
                  <a:gd name="connsiteY5" fmla="*/ 2 h 424690"/>
                  <a:gd name="connsiteX6" fmla="*/ 14480 w 249430"/>
                  <a:gd name="connsiteY6" fmla="*/ 2 h 424690"/>
                  <a:gd name="connsiteX7" fmla="*/ 234952 w 249430"/>
                  <a:gd name="connsiteY7" fmla="*/ 2 h 424690"/>
                  <a:gd name="connsiteX8" fmla="*/ 249430 w 249430"/>
                  <a:gd name="connsiteY8" fmla="*/ 14480 h 4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30" h="424690">
                    <a:moveTo>
                      <a:pt x="249430" y="410212"/>
                    </a:moveTo>
                    <a:cubicBezTo>
                      <a:pt x="249296" y="418152"/>
                      <a:pt x="242892" y="424556"/>
                      <a:pt x="234952" y="424690"/>
                    </a:cubicBezTo>
                    <a:lnTo>
                      <a:pt x="14480" y="424690"/>
                    </a:lnTo>
                    <a:cubicBezTo>
                      <a:pt x="6484" y="424690"/>
                      <a:pt x="2" y="418208"/>
                      <a:pt x="2" y="410212"/>
                    </a:cubicBezTo>
                    <a:lnTo>
                      <a:pt x="2" y="14480"/>
                    </a:lnTo>
                    <a:cubicBezTo>
                      <a:pt x="-139" y="6626"/>
                      <a:pt x="6113" y="144"/>
                      <a:pt x="13968" y="2"/>
                    </a:cubicBezTo>
                    <a:cubicBezTo>
                      <a:pt x="14138" y="-1"/>
                      <a:pt x="14309" y="-1"/>
                      <a:pt x="14480" y="2"/>
                    </a:cubicBezTo>
                    <a:lnTo>
                      <a:pt x="234952" y="2"/>
                    </a:lnTo>
                    <a:cubicBezTo>
                      <a:pt x="242948" y="2"/>
                      <a:pt x="249430" y="6484"/>
                      <a:pt x="249430" y="14480"/>
                    </a:cubicBezTo>
                    <a:close/>
                  </a:path>
                </a:pathLst>
              </a:custGeom>
              <a:gradFill>
                <a:gsLst>
                  <a:gs pos="0">
                    <a:srgbClr val="949494"/>
                  </a:gs>
                  <a:gs pos="53000">
                    <a:srgbClr val="A2A2A2"/>
                  </a:gs>
                  <a:gs pos="100000">
                    <a:srgbClr val="B3B3B3"/>
                  </a:gs>
                </a:gsLst>
                <a:lin ang="16200000" scaled="1"/>
              </a:gra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Shape 21">
                <a:extLst>
                  <a:ext uri="{FF2B5EF4-FFF2-40B4-BE49-F238E27FC236}">
                    <a16:creationId xmlns:a16="http://schemas.microsoft.com/office/drawing/2014/main" id="{2B7442E8-514B-769C-3D6D-8BCDAE7760E8}"/>
                  </a:ext>
                </a:extLst>
              </p:cNvPr>
              <p:cNvSpPr/>
              <p:nvPr/>
            </p:nvSpPr>
            <p:spPr>
              <a:xfrm>
                <a:off x="7869435" y="2292596"/>
                <a:ext cx="179324" cy="54123"/>
              </a:xfrm>
              <a:custGeom>
                <a:avLst/>
                <a:gdLst>
                  <a:gd name="connsiteX0" fmla="*/ 0 w 179324"/>
                  <a:gd name="connsiteY0" fmla="*/ 26935 h 54123"/>
                  <a:gd name="connsiteX1" fmla="*/ 26924 w 179324"/>
                  <a:gd name="connsiteY1" fmla="*/ 11 h 54123"/>
                  <a:gd name="connsiteX2" fmla="*/ 151384 w 179324"/>
                  <a:gd name="connsiteY2" fmla="*/ 11 h 54123"/>
                  <a:gd name="connsiteX3" fmla="*/ 179314 w 179324"/>
                  <a:gd name="connsiteY3" fmla="*/ 26415 h 54123"/>
                  <a:gd name="connsiteX4" fmla="*/ 179324 w 179324"/>
                  <a:gd name="connsiteY4" fmla="*/ 26935 h 54123"/>
                  <a:gd name="connsiteX5" fmla="*/ 179324 w 179324"/>
                  <a:gd name="connsiteY5" fmla="*/ 26935 h 54123"/>
                  <a:gd name="connsiteX6" fmla="*/ 152157 w 179324"/>
                  <a:gd name="connsiteY6" fmla="*/ 54124 h 54123"/>
                  <a:gd name="connsiteX7" fmla="*/ 151384 w 179324"/>
                  <a:gd name="connsiteY7" fmla="*/ 54113 h 54123"/>
                  <a:gd name="connsiteX8" fmla="*/ 26924 w 179324"/>
                  <a:gd name="connsiteY8" fmla="*/ 54113 h 54123"/>
                  <a:gd name="connsiteX9" fmla="*/ 0 w 179324"/>
                  <a:gd name="connsiteY9" fmla="*/ 26935 h 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324" h="54123">
                    <a:moveTo>
                      <a:pt x="0" y="26935"/>
                    </a:moveTo>
                    <a:cubicBezTo>
                      <a:pt x="138" y="12123"/>
                      <a:pt x="12112" y="149"/>
                      <a:pt x="26924" y="11"/>
                    </a:cubicBezTo>
                    <a:lnTo>
                      <a:pt x="151384" y="11"/>
                    </a:lnTo>
                    <a:cubicBezTo>
                      <a:pt x="166388" y="-410"/>
                      <a:pt x="178893" y="11411"/>
                      <a:pt x="179314" y="26415"/>
                    </a:cubicBezTo>
                    <a:cubicBezTo>
                      <a:pt x="179319" y="26588"/>
                      <a:pt x="179322" y="26762"/>
                      <a:pt x="179324" y="26935"/>
                    </a:cubicBezTo>
                    <a:lnTo>
                      <a:pt x="179324" y="26935"/>
                    </a:lnTo>
                    <a:cubicBezTo>
                      <a:pt x="179330" y="41945"/>
                      <a:pt x="167167" y="54118"/>
                      <a:pt x="152157" y="54124"/>
                    </a:cubicBezTo>
                    <a:cubicBezTo>
                      <a:pt x="151899" y="54124"/>
                      <a:pt x="151642" y="54120"/>
                      <a:pt x="151384" y="54113"/>
                    </a:cubicBezTo>
                    <a:lnTo>
                      <a:pt x="26924" y="54113"/>
                    </a:lnTo>
                    <a:cubicBezTo>
                      <a:pt x="12013" y="53973"/>
                      <a:pt x="-1" y="41846"/>
                      <a:pt x="0" y="26935"/>
                    </a:cubicBezTo>
                    <a:close/>
                  </a:path>
                </a:pathLst>
              </a:custGeom>
              <a:solidFill>
                <a:srgbClr val="003067"/>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Shape 22">
                <a:extLst>
                  <a:ext uri="{FF2B5EF4-FFF2-40B4-BE49-F238E27FC236}">
                    <a16:creationId xmlns:a16="http://schemas.microsoft.com/office/drawing/2014/main" id="{F9A416F9-AB9F-2508-AF6B-3EFD9B1D0AA2}"/>
                  </a:ext>
                </a:extLst>
              </p:cNvPr>
              <p:cNvSpPr/>
              <p:nvPr/>
            </p:nvSpPr>
            <p:spPr>
              <a:xfrm>
                <a:off x="7869435" y="2212078"/>
                <a:ext cx="179323" cy="54123"/>
              </a:xfrm>
              <a:custGeom>
                <a:avLst/>
                <a:gdLst>
                  <a:gd name="connsiteX0" fmla="*/ 0 w 179323"/>
                  <a:gd name="connsiteY0" fmla="*/ 27189 h 54123"/>
                  <a:gd name="connsiteX1" fmla="*/ 26924 w 179323"/>
                  <a:gd name="connsiteY1" fmla="*/ 11 h 54123"/>
                  <a:gd name="connsiteX2" fmla="*/ 151384 w 179323"/>
                  <a:gd name="connsiteY2" fmla="*/ 11 h 54123"/>
                  <a:gd name="connsiteX3" fmla="*/ 179313 w 179323"/>
                  <a:gd name="connsiteY3" fmla="*/ 26416 h 54123"/>
                  <a:gd name="connsiteX4" fmla="*/ 179324 w 179323"/>
                  <a:gd name="connsiteY4" fmla="*/ 27189 h 54123"/>
                  <a:gd name="connsiteX5" fmla="*/ 179324 w 179323"/>
                  <a:gd name="connsiteY5" fmla="*/ 27189 h 54123"/>
                  <a:gd name="connsiteX6" fmla="*/ 151904 w 179323"/>
                  <a:gd name="connsiteY6" fmla="*/ 54123 h 54123"/>
                  <a:gd name="connsiteX7" fmla="*/ 151384 w 179323"/>
                  <a:gd name="connsiteY7" fmla="*/ 54113 h 54123"/>
                  <a:gd name="connsiteX8" fmla="*/ 26924 w 179323"/>
                  <a:gd name="connsiteY8" fmla="*/ 54113 h 54123"/>
                  <a:gd name="connsiteX9" fmla="*/ 0 w 179323"/>
                  <a:gd name="connsiteY9" fmla="*/ 27189 h 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323" h="54123">
                    <a:moveTo>
                      <a:pt x="0" y="27189"/>
                    </a:moveTo>
                    <a:cubicBezTo>
                      <a:pt x="-1" y="12278"/>
                      <a:pt x="12013" y="150"/>
                      <a:pt x="26924" y="11"/>
                    </a:cubicBezTo>
                    <a:lnTo>
                      <a:pt x="151384" y="11"/>
                    </a:lnTo>
                    <a:cubicBezTo>
                      <a:pt x="166388" y="-410"/>
                      <a:pt x="178892" y="11412"/>
                      <a:pt x="179313" y="26416"/>
                    </a:cubicBezTo>
                    <a:cubicBezTo>
                      <a:pt x="179320" y="26674"/>
                      <a:pt x="179324" y="26931"/>
                      <a:pt x="179324" y="27189"/>
                    </a:cubicBezTo>
                    <a:lnTo>
                      <a:pt x="179324" y="27189"/>
                    </a:lnTo>
                    <a:cubicBezTo>
                      <a:pt x="179190" y="42198"/>
                      <a:pt x="166913" y="54257"/>
                      <a:pt x="151904" y="54123"/>
                    </a:cubicBezTo>
                    <a:cubicBezTo>
                      <a:pt x="151730" y="54121"/>
                      <a:pt x="151557" y="54118"/>
                      <a:pt x="151384" y="54113"/>
                    </a:cubicBezTo>
                    <a:lnTo>
                      <a:pt x="26924" y="54113"/>
                    </a:lnTo>
                    <a:cubicBezTo>
                      <a:pt x="12112" y="53975"/>
                      <a:pt x="138" y="42001"/>
                      <a:pt x="0" y="27189"/>
                    </a:cubicBezTo>
                    <a:close/>
                  </a:path>
                </a:pathLst>
              </a:custGeom>
              <a:solidFill>
                <a:srgbClr val="003067"/>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Shape 23">
                <a:extLst>
                  <a:ext uri="{FF2B5EF4-FFF2-40B4-BE49-F238E27FC236}">
                    <a16:creationId xmlns:a16="http://schemas.microsoft.com/office/drawing/2014/main" id="{F67A489D-CFAF-9457-4D6F-E3C03CC297F5}"/>
                  </a:ext>
                </a:extLst>
              </p:cNvPr>
              <p:cNvSpPr/>
              <p:nvPr/>
            </p:nvSpPr>
            <p:spPr>
              <a:xfrm>
                <a:off x="7879595" y="2220979"/>
                <a:ext cx="36576" cy="36576"/>
              </a:xfrm>
              <a:custGeom>
                <a:avLst/>
                <a:gdLst>
                  <a:gd name="connsiteX0" fmla="*/ 36576 w 36576"/>
                  <a:gd name="connsiteY0" fmla="*/ 18288 h 36576"/>
                  <a:gd name="connsiteX1" fmla="*/ 18288 w 36576"/>
                  <a:gd name="connsiteY1" fmla="*/ 36576 h 36576"/>
                  <a:gd name="connsiteX2" fmla="*/ 0 w 36576"/>
                  <a:gd name="connsiteY2" fmla="*/ 18288 h 36576"/>
                  <a:gd name="connsiteX3" fmla="*/ 18288 w 36576"/>
                  <a:gd name="connsiteY3" fmla="*/ 0 h 36576"/>
                  <a:gd name="connsiteX4" fmla="*/ 36576 w 36576"/>
                  <a:gd name="connsiteY4" fmla="*/ 18288 h 3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 h="36576">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rgbClr val="50E6FF"/>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Shape 24">
                <a:extLst>
                  <a:ext uri="{FF2B5EF4-FFF2-40B4-BE49-F238E27FC236}">
                    <a16:creationId xmlns:a16="http://schemas.microsoft.com/office/drawing/2014/main" id="{98DA2601-BEBD-3C2F-CFAC-E2AD22BAD99A}"/>
                  </a:ext>
                </a:extLst>
              </p:cNvPr>
              <p:cNvSpPr/>
              <p:nvPr/>
            </p:nvSpPr>
            <p:spPr>
              <a:xfrm>
                <a:off x="7879595" y="2301243"/>
                <a:ext cx="36576" cy="36575"/>
              </a:xfrm>
              <a:custGeom>
                <a:avLst/>
                <a:gdLst>
                  <a:gd name="connsiteX0" fmla="*/ 36576 w 36576"/>
                  <a:gd name="connsiteY0" fmla="*/ 18288 h 36575"/>
                  <a:gd name="connsiteX1" fmla="*/ 18288 w 36576"/>
                  <a:gd name="connsiteY1" fmla="*/ 36576 h 36575"/>
                  <a:gd name="connsiteX2" fmla="*/ 0 w 36576"/>
                  <a:gd name="connsiteY2" fmla="*/ 18288 h 36575"/>
                  <a:gd name="connsiteX3" fmla="*/ 18288 w 36576"/>
                  <a:gd name="connsiteY3" fmla="*/ 0 h 36575"/>
                  <a:gd name="connsiteX4" fmla="*/ 36576 w 36576"/>
                  <a:gd name="connsiteY4" fmla="*/ 18288 h 3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 h="36575">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rgbClr val="50E6FF"/>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25">
                <a:extLst>
                  <a:ext uri="{FF2B5EF4-FFF2-40B4-BE49-F238E27FC236}">
                    <a16:creationId xmlns:a16="http://schemas.microsoft.com/office/drawing/2014/main" id="{D04D13B8-5D33-5907-BEAA-D13CBF1C88CF}"/>
                  </a:ext>
                </a:extLst>
              </p:cNvPr>
              <p:cNvSpPr/>
              <p:nvPr/>
            </p:nvSpPr>
            <p:spPr>
              <a:xfrm>
                <a:off x="7885690" y="2329380"/>
                <a:ext cx="378968" cy="267583"/>
              </a:xfrm>
              <a:custGeom>
                <a:avLst/>
                <a:gdLst>
                  <a:gd name="connsiteX0" fmla="*/ 378968 w 378968"/>
                  <a:gd name="connsiteY0" fmla="*/ 183444 h 267583"/>
                  <a:gd name="connsiteX1" fmla="*/ 305054 w 378968"/>
                  <a:gd name="connsiteY1" fmla="*/ 101656 h 267583"/>
                  <a:gd name="connsiteX2" fmla="*/ 194564 w 378968"/>
                  <a:gd name="connsiteY2" fmla="*/ 56 h 267583"/>
                  <a:gd name="connsiteX3" fmla="*/ 89408 w 378968"/>
                  <a:gd name="connsiteY3" fmla="*/ 70668 h 267583"/>
                  <a:gd name="connsiteX4" fmla="*/ 0 w 378968"/>
                  <a:gd name="connsiteY4" fmla="*/ 168458 h 267583"/>
                  <a:gd name="connsiteX5" fmla="*/ 106680 w 378968"/>
                  <a:gd name="connsiteY5" fmla="*/ 267518 h 267583"/>
                  <a:gd name="connsiteX6" fmla="*/ 116078 w 378968"/>
                  <a:gd name="connsiteY6" fmla="*/ 267518 h 267583"/>
                  <a:gd name="connsiteX7" fmla="*/ 290068 w 378968"/>
                  <a:gd name="connsiteY7" fmla="*/ 267518 h 267583"/>
                  <a:gd name="connsiteX8" fmla="*/ 294386 w 378968"/>
                  <a:gd name="connsiteY8" fmla="*/ 267518 h 267583"/>
                  <a:gd name="connsiteX9" fmla="*/ 378968 w 378968"/>
                  <a:gd name="connsiteY9" fmla="*/ 183444 h 26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968" h="267583">
                    <a:moveTo>
                      <a:pt x="378968" y="183444"/>
                    </a:moveTo>
                    <a:cubicBezTo>
                      <a:pt x="377604" y="141791"/>
                      <a:pt x="346357" y="107216"/>
                      <a:pt x="305054" y="101656"/>
                    </a:cubicBezTo>
                    <a:cubicBezTo>
                      <a:pt x="302042" y="43350"/>
                      <a:pt x="252918" y="-1820"/>
                      <a:pt x="194564" y="56"/>
                    </a:cubicBezTo>
                    <a:cubicBezTo>
                      <a:pt x="148094" y="-1056"/>
                      <a:pt x="105965" y="27234"/>
                      <a:pt x="89408" y="70668"/>
                    </a:cubicBezTo>
                    <a:cubicBezTo>
                      <a:pt x="39526" y="76674"/>
                      <a:pt x="1524" y="118240"/>
                      <a:pt x="0" y="168458"/>
                    </a:cubicBezTo>
                    <a:cubicBezTo>
                      <a:pt x="2203" y="225227"/>
                      <a:pt x="49905" y="269520"/>
                      <a:pt x="106680" y="267518"/>
                    </a:cubicBezTo>
                    <a:lnTo>
                      <a:pt x="116078" y="267518"/>
                    </a:lnTo>
                    <a:lnTo>
                      <a:pt x="290068" y="267518"/>
                    </a:lnTo>
                    <a:lnTo>
                      <a:pt x="294386" y="267518"/>
                    </a:lnTo>
                    <a:cubicBezTo>
                      <a:pt x="340566" y="266713"/>
                      <a:pt x="377886" y="229619"/>
                      <a:pt x="378968" y="183444"/>
                    </a:cubicBezTo>
                    <a:close/>
                  </a:path>
                </a:pathLst>
              </a:custGeom>
              <a:gradFill>
                <a:gsLst>
                  <a:gs pos="0">
                    <a:srgbClr val="0078D4"/>
                  </a:gs>
                  <a:gs pos="16000">
                    <a:srgbClr val="1380DA"/>
                  </a:gs>
                  <a:gs pos="53000">
                    <a:srgbClr val="3C91E5"/>
                  </a:gs>
                  <a:gs pos="82000">
                    <a:srgbClr val="559CEC"/>
                  </a:gs>
                  <a:gs pos="100000">
                    <a:srgbClr val="5EA0EF"/>
                  </a:gs>
                </a:gsLst>
                <a:lin ang="16200000" scaled="1"/>
              </a:gra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Shape 26">
                <a:extLst>
                  <a:ext uri="{FF2B5EF4-FFF2-40B4-BE49-F238E27FC236}">
                    <a16:creationId xmlns:a16="http://schemas.microsoft.com/office/drawing/2014/main" id="{A98174BA-FF85-3CB4-2DE6-5BE7F1836DE9}"/>
                  </a:ext>
                </a:extLst>
              </p:cNvPr>
              <p:cNvSpPr/>
              <p:nvPr/>
            </p:nvSpPr>
            <p:spPr>
              <a:xfrm>
                <a:off x="7945876" y="2434543"/>
                <a:ext cx="258584" cy="134161"/>
              </a:xfrm>
              <a:custGeom>
                <a:avLst/>
                <a:gdLst>
                  <a:gd name="connsiteX0" fmla="*/ 219977 w 258584"/>
                  <a:gd name="connsiteY0" fmla="*/ 87679 h 134161"/>
                  <a:gd name="connsiteX1" fmla="*/ 219977 w 258584"/>
                  <a:gd name="connsiteY1" fmla="*/ 2335 h 134161"/>
                  <a:gd name="connsiteX2" fmla="*/ 196355 w 258584"/>
                  <a:gd name="connsiteY2" fmla="*/ 2335 h 134161"/>
                  <a:gd name="connsiteX3" fmla="*/ 196355 w 258584"/>
                  <a:gd name="connsiteY3" fmla="*/ 106983 h 134161"/>
                  <a:gd name="connsiteX4" fmla="*/ 258585 w 258584"/>
                  <a:gd name="connsiteY4" fmla="*/ 106983 h 134161"/>
                  <a:gd name="connsiteX5" fmla="*/ 258585 w 258584"/>
                  <a:gd name="connsiteY5" fmla="*/ 87679 h 134161"/>
                  <a:gd name="connsiteX6" fmla="*/ 39637 w 258584"/>
                  <a:gd name="connsiteY6" fmla="*/ 45769 h 134161"/>
                  <a:gd name="connsiteX7" fmla="*/ 26683 w 258584"/>
                  <a:gd name="connsiteY7" fmla="*/ 37895 h 134161"/>
                  <a:gd name="connsiteX8" fmla="*/ 23635 w 258584"/>
                  <a:gd name="connsiteY8" fmla="*/ 29767 h 134161"/>
                  <a:gd name="connsiteX9" fmla="*/ 27445 w 258584"/>
                  <a:gd name="connsiteY9" fmla="*/ 22147 h 134161"/>
                  <a:gd name="connsiteX10" fmla="*/ 38113 w 258584"/>
                  <a:gd name="connsiteY10" fmla="*/ 19099 h 134161"/>
                  <a:gd name="connsiteX11" fmla="*/ 63513 w 258584"/>
                  <a:gd name="connsiteY11" fmla="*/ 26465 h 134161"/>
                  <a:gd name="connsiteX12" fmla="*/ 63513 w 258584"/>
                  <a:gd name="connsiteY12" fmla="*/ 4621 h 134161"/>
                  <a:gd name="connsiteX13" fmla="*/ 38113 w 258584"/>
                  <a:gd name="connsiteY13" fmla="*/ 811 h 134161"/>
                  <a:gd name="connsiteX14" fmla="*/ 10427 w 258584"/>
                  <a:gd name="connsiteY14" fmla="*/ 9193 h 134161"/>
                  <a:gd name="connsiteX15" fmla="*/ 13 w 258584"/>
                  <a:gd name="connsiteY15" fmla="*/ 31799 h 134161"/>
                  <a:gd name="connsiteX16" fmla="*/ 23889 w 258584"/>
                  <a:gd name="connsiteY16" fmla="*/ 62279 h 134161"/>
                  <a:gd name="connsiteX17" fmla="*/ 39383 w 258584"/>
                  <a:gd name="connsiteY17" fmla="*/ 71423 h 134161"/>
                  <a:gd name="connsiteX18" fmla="*/ 43193 w 258584"/>
                  <a:gd name="connsiteY18" fmla="*/ 79551 h 134161"/>
                  <a:gd name="connsiteX19" fmla="*/ 39383 w 258584"/>
                  <a:gd name="connsiteY19" fmla="*/ 87171 h 134161"/>
                  <a:gd name="connsiteX20" fmla="*/ 27953 w 258584"/>
                  <a:gd name="connsiteY20" fmla="*/ 90219 h 134161"/>
                  <a:gd name="connsiteX21" fmla="*/ 521 w 258584"/>
                  <a:gd name="connsiteY21" fmla="*/ 79551 h 134161"/>
                  <a:gd name="connsiteX22" fmla="*/ 521 w 258584"/>
                  <a:gd name="connsiteY22" fmla="*/ 102919 h 134161"/>
                  <a:gd name="connsiteX23" fmla="*/ 26683 w 258584"/>
                  <a:gd name="connsiteY23" fmla="*/ 108761 h 134161"/>
                  <a:gd name="connsiteX24" fmla="*/ 55893 w 258584"/>
                  <a:gd name="connsiteY24" fmla="*/ 101649 h 134161"/>
                  <a:gd name="connsiteX25" fmla="*/ 66815 w 258584"/>
                  <a:gd name="connsiteY25" fmla="*/ 78535 h 134161"/>
                  <a:gd name="connsiteX26" fmla="*/ 60465 w 258584"/>
                  <a:gd name="connsiteY26" fmla="*/ 60755 h 134161"/>
                  <a:gd name="connsiteX27" fmla="*/ 39637 w 258584"/>
                  <a:gd name="connsiteY27" fmla="*/ 45769 h 134161"/>
                  <a:gd name="connsiteX28" fmla="*/ 170701 w 258584"/>
                  <a:gd name="connsiteY28" fmla="*/ 85901 h 134161"/>
                  <a:gd name="connsiteX29" fmla="*/ 179083 w 258584"/>
                  <a:gd name="connsiteY29" fmla="*/ 53897 h 134161"/>
                  <a:gd name="connsiteX30" fmla="*/ 172733 w 258584"/>
                  <a:gd name="connsiteY30" fmla="*/ 25449 h 134161"/>
                  <a:gd name="connsiteX31" fmla="*/ 155207 w 258584"/>
                  <a:gd name="connsiteY31" fmla="*/ 6653 h 134161"/>
                  <a:gd name="connsiteX32" fmla="*/ 128283 w 258584"/>
                  <a:gd name="connsiteY32" fmla="*/ 49 h 134161"/>
                  <a:gd name="connsiteX33" fmla="*/ 102883 w 258584"/>
                  <a:gd name="connsiteY33" fmla="*/ 7415 h 134161"/>
                  <a:gd name="connsiteX34" fmla="*/ 84341 w 258584"/>
                  <a:gd name="connsiteY34" fmla="*/ 26973 h 134161"/>
                  <a:gd name="connsiteX35" fmla="*/ 77483 w 258584"/>
                  <a:gd name="connsiteY35" fmla="*/ 55929 h 134161"/>
                  <a:gd name="connsiteX36" fmla="*/ 83579 w 258584"/>
                  <a:gd name="connsiteY36" fmla="*/ 82599 h 134161"/>
                  <a:gd name="connsiteX37" fmla="*/ 100851 w 258584"/>
                  <a:gd name="connsiteY37" fmla="*/ 101395 h 134161"/>
                  <a:gd name="connsiteX38" fmla="*/ 126251 w 258584"/>
                  <a:gd name="connsiteY38" fmla="*/ 108761 h 134161"/>
                  <a:gd name="connsiteX39" fmla="*/ 147841 w 258584"/>
                  <a:gd name="connsiteY39" fmla="*/ 134161 h 134161"/>
                  <a:gd name="connsiteX40" fmla="*/ 178321 w 258584"/>
                  <a:gd name="connsiteY40" fmla="*/ 134161 h 134161"/>
                  <a:gd name="connsiteX41" fmla="*/ 148095 w 258584"/>
                  <a:gd name="connsiteY41" fmla="*/ 106221 h 134161"/>
                  <a:gd name="connsiteX42" fmla="*/ 170701 w 258584"/>
                  <a:gd name="connsiteY42" fmla="*/ 85901 h 134161"/>
                  <a:gd name="connsiteX43" fmla="*/ 147079 w 258584"/>
                  <a:gd name="connsiteY43" fmla="*/ 79551 h 134161"/>
                  <a:gd name="connsiteX44" fmla="*/ 127775 w 258584"/>
                  <a:gd name="connsiteY44" fmla="*/ 88441 h 134161"/>
                  <a:gd name="connsiteX45" fmla="*/ 108725 w 258584"/>
                  <a:gd name="connsiteY45" fmla="*/ 79297 h 134161"/>
                  <a:gd name="connsiteX46" fmla="*/ 101613 w 258584"/>
                  <a:gd name="connsiteY46" fmla="*/ 53897 h 134161"/>
                  <a:gd name="connsiteX47" fmla="*/ 108979 w 258584"/>
                  <a:gd name="connsiteY47" fmla="*/ 28497 h 134161"/>
                  <a:gd name="connsiteX48" fmla="*/ 128537 w 258584"/>
                  <a:gd name="connsiteY48" fmla="*/ 19099 h 134161"/>
                  <a:gd name="connsiteX49" fmla="*/ 147333 w 258584"/>
                  <a:gd name="connsiteY49" fmla="*/ 28497 h 134161"/>
                  <a:gd name="connsiteX50" fmla="*/ 154445 w 258584"/>
                  <a:gd name="connsiteY50" fmla="*/ 53897 h 134161"/>
                  <a:gd name="connsiteX51" fmla="*/ 147079 w 258584"/>
                  <a:gd name="connsiteY51" fmla="*/ 79551 h 13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8584" h="134161">
                    <a:moveTo>
                      <a:pt x="219977" y="87679"/>
                    </a:moveTo>
                    <a:lnTo>
                      <a:pt x="219977" y="2335"/>
                    </a:lnTo>
                    <a:lnTo>
                      <a:pt x="196355" y="2335"/>
                    </a:lnTo>
                    <a:lnTo>
                      <a:pt x="196355" y="106983"/>
                    </a:lnTo>
                    <a:lnTo>
                      <a:pt x="258585" y="106983"/>
                    </a:lnTo>
                    <a:lnTo>
                      <a:pt x="258585" y="87679"/>
                    </a:lnTo>
                    <a:close/>
                    <a:moveTo>
                      <a:pt x="39637" y="45769"/>
                    </a:moveTo>
                    <a:cubicBezTo>
                      <a:pt x="34985" y="43737"/>
                      <a:pt x="30628" y="41088"/>
                      <a:pt x="26683" y="37895"/>
                    </a:cubicBezTo>
                    <a:cubicBezTo>
                      <a:pt x="24613" y="35708"/>
                      <a:pt x="23514" y="32777"/>
                      <a:pt x="23635" y="29767"/>
                    </a:cubicBezTo>
                    <a:cubicBezTo>
                      <a:pt x="23476" y="26734"/>
                      <a:pt x="24923" y="23841"/>
                      <a:pt x="27445" y="22147"/>
                    </a:cubicBezTo>
                    <a:cubicBezTo>
                      <a:pt x="30551" y="19950"/>
                      <a:pt x="34314" y="18876"/>
                      <a:pt x="38113" y="19099"/>
                    </a:cubicBezTo>
                    <a:cubicBezTo>
                      <a:pt x="47150" y="18767"/>
                      <a:pt x="56055" y="21350"/>
                      <a:pt x="63513" y="26465"/>
                    </a:cubicBezTo>
                    <a:lnTo>
                      <a:pt x="63513" y="4621"/>
                    </a:lnTo>
                    <a:cubicBezTo>
                      <a:pt x="55336" y="1868"/>
                      <a:pt x="46737" y="578"/>
                      <a:pt x="38113" y="811"/>
                    </a:cubicBezTo>
                    <a:cubicBezTo>
                      <a:pt x="28192" y="318"/>
                      <a:pt x="18407" y="3280"/>
                      <a:pt x="10427" y="9193"/>
                    </a:cubicBezTo>
                    <a:cubicBezTo>
                      <a:pt x="3605" y="14680"/>
                      <a:pt x="-250" y="23049"/>
                      <a:pt x="13" y="31799"/>
                    </a:cubicBezTo>
                    <a:cubicBezTo>
                      <a:pt x="854" y="45937"/>
                      <a:pt x="10363" y="58076"/>
                      <a:pt x="23889" y="62279"/>
                    </a:cubicBezTo>
                    <a:cubicBezTo>
                      <a:pt x="29460" y="64580"/>
                      <a:pt x="34676" y="67659"/>
                      <a:pt x="39383" y="71423"/>
                    </a:cubicBezTo>
                    <a:cubicBezTo>
                      <a:pt x="41786" y="73440"/>
                      <a:pt x="43180" y="76414"/>
                      <a:pt x="43193" y="79551"/>
                    </a:cubicBezTo>
                    <a:cubicBezTo>
                      <a:pt x="43351" y="82584"/>
                      <a:pt x="41904" y="85477"/>
                      <a:pt x="39383" y="87171"/>
                    </a:cubicBezTo>
                    <a:cubicBezTo>
                      <a:pt x="35992" y="89373"/>
                      <a:pt x="31989" y="90443"/>
                      <a:pt x="27953" y="90219"/>
                    </a:cubicBezTo>
                    <a:cubicBezTo>
                      <a:pt x="17811" y="90143"/>
                      <a:pt x="8049" y="86348"/>
                      <a:pt x="521" y="79551"/>
                    </a:cubicBezTo>
                    <a:lnTo>
                      <a:pt x="521" y="102919"/>
                    </a:lnTo>
                    <a:cubicBezTo>
                      <a:pt x="8655" y="106912"/>
                      <a:pt x="17622" y="108916"/>
                      <a:pt x="26683" y="108761"/>
                    </a:cubicBezTo>
                    <a:cubicBezTo>
                      <a:pt x="36927" y="109544"/>
                      <a:pt x="47154" y="107052"/>
                      <a:pt x="55893" y="101649"/>
                    </a:cubicBezTo>
                    <a:cubicBezTo>
                      <a:pt x="63156" y="96244"/>
                      <a:pt x="67251" y="87578"/>
                      <a:pt x="66815" y="78535"/>
                    </a:cubicBezTo>
                    <a:cubicBezTo>
                      <a:pt x="67061" y="72013"/>
                      <a:pt x="64787" y="65645"/>
                      <a:pt x="60465" y="60755"/>
                    </a:cubicBezTo>
                    <a:cubicBezTo>
                      <a:pt x="54685" y="54316"/>
                      <a:pt x="47579" y="49203"/>
                      <a:pt x="39637" y="45769"/>
                    </a:cubicBezTo>
                    <a:close/>
                    <a:moveTo>
                      <a:pt x="170701" y="85901"/>
                    </a:moveTo>
                    <a:cubicBezTo>
                      <a:pt x="176428" y="76226"/>
                      <a:pt x="179331" y="65139"/>
                      <a:pt x="179083" y="53897"/>
                    </a:cubicBezTo>
                    <a:cubicBezTo>
                      <a:pt x="179425" y="44029"/>
                      <a:pt x="177241" y="34235"/>
                      <a:pt x="172733" y="25449"/>
                    </a:cubicBezTo>
                    <a:cubicBezTo>
                      <a:pt x="168844" y="17613"/>
                      <a:pt x="162753" y="11080"/>
                      <a:pt x="155207" y="6653"/>
                    </a:cubicBezTo>
                    <a:cubicBezTo>
                      <a:pt x="147048" y="1921"/>
                      <a:pt x="137703" y="-372"/>
                      <a:pt x="128283" y="49"/>
                    </a:cubicBezTo>
                    <a:cubicBezTo>
                      <a:pt x="119350" y="445"/>
                      <a:pt x="110642" y="2973"/>
                      <a:pt x="102883" y="7415"/>
                    </a:cubicBezTo>
                    <a:cubicBezTo>
                      <a:pt x="94943" y="12008"/>
                      <a:pt x="88503" y="18800"/>
                      <a:pt x="84341" y="26973"/>
                    </a:cubicBezTo>
                    <a:cubicBezTo>
                      <a:pt x="79811" y="35952"/>
                      <a:pt x="77462" y="45873"/>
                      <a:pt x="77483" y="55929"/>
                    </a:cubicBezTo>
                    <a:cubicBezTo>
                      <a:pt x="77335" y="65180"/>
                      <a:pt x="79427" y="74332"/>
                      <a:pt x="83579" y="82599"/>
                    </a:cubicBezTo>
                    <a:cubicBezTo>
                      <a:pt x="87513" y="90323"/>
                      <a:pt x="93486" y="96823"/>
                      <a:pt x="100851" y="101395"/>
                    </a:cubicBezTo>
                    <a:cubicBezTo>
                      <a:pt x="108518" y="106051"/>
                      <a:pt x="117282" y="108591"/>
                      <a:pt x="126251" y="108761"/>
                    </a:cubicBezTo>
                    <a:lnTo>
                      <a:pt x="147841" y="134161"/>
                    </a:lnTo>
                    <a:lnTo>
                      <a:pt x="178321" y="134161"/>
                    </a:lnTo>
                    <a:lnTo>
                      <a:pt x="148095" y="106221"/>
                    </a:lnTo>
                    <a:cubicBezTo>
                      <a:pt x="157706" y="102190"/>
                      <a:pt x="165671" y="95030"/>
                      <a:pt x="170701" y="85901"/>
                    </a:cubicBezTo>
                    <a:close/>
                    <a:moveTo>
                      <a:pt x="147079" y="79551"/>
                    </a:moveTo>
                    <a:cubicBezTo>
                      <a:pt x="142441" y="85439"/>
                      <a:pt x="135262" y="88744"/>
                      <a:pt x="127775" y="88441"/>
                    </a:cubicBezTo>
                    <a:cubicBezTo>
                      <a:pt x="120321" y="88644"/>
                      <a:pt x="113228" y="85238"/>
                      <a:pt x="108725" y="79297"/>
                    </a:cubicBezTo>
                    <a:cubicBezTo>
                      <a:pt x="103405" y="71946"/>
                      <a:pt x="100883" y="62940"/>
                      <a:pt x="101613" y="53897"/>
                    </a:cubicBezTo>
                    <a:cubicBezTo>
                      <a:pt x="100863" y="44814"/>
                      <a:pt x="103485" y="35772"/>
                      <a:pt x="108979" y="28497"/>
                    </a:cubicBezTo>
                    <a:cubicBezTo>
                      <a:pt x="113560" y="22345"/>
                      <a:pt x="120870" y="18833"/>
                      <a:pt x="128537" y="19099"/>
                    </a:cubicBezTo>
                    <a:cubicBezTo>
                      <a:pt x="135997" y="18815"/>
                      <a:pt x="143086" y="22358"/>
                      <a:pt x="147333" y="28497"/>
                    </a:cubicBezTo>
                    <a:cubicBezTo>
                      <a:pt x="152573" y="35886"/>
                      <a:pt x="155087" y="44862"/>
                      <a:pt x="154445" y="53897"/>
                    </a:cubicBezTo>
                    <a:cubicBezTo>
                      <a:pt x="155235" y="63064"/>
                      <a:pt x="152611" y="72200"/>
                      <a:pt x="147079" y="79551"/>
                    </a:cubicBezTo>
                    <a:close/>
                  </a:path>
                </a:pathLst>
              </a:custGeom>
              <a:solidFill>
                <a:srgbClr val="F2F2F2"/>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28" name="Rectangle 27">
            <a:extLst>
              <a:ext uri="{FF2B5EF4-FFF2-40B4-BE49-F238E27FC236}">
                <a16:creationId xmlns:a16="http://schemas.microsoft.com/office/drawing/2014/main" id="{57B53CE6-E007-2F06-B319-6F1E4C6E896A}"/>
              </a:ext>
            </a:extLst>
          </p:cNvPr>
          <p:cNvSpPr/>
          <p:nvPr/>
        </p:nvSpPr>
        <p:spPr bwMode="auto">
          <a:xfrm>
            <a:off x="632888" y="1310533"/>
            <a:ext cx="1415410" cy="4177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Control</a:t>
            </a:r>
            <a:endParaRPr lang="en-US" sz="2000" kern="0">
              <a:solidFill>
                <a:prstClr val="white"/>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a:extLst>
              <a:ext uri="{FF2B5EF4-FFF2-40B4-BE49-F238E27FC236}">
                <a16:creationId xmlns:a16="http://schemas.microsoft.com/office/drawing/2014/main" id="{6391F198-52B4-1FE3-D959-C06EE3B6B47A}"/>
              </a:ext>
            </a:extLst>
          </p:cNvPr>
          <p:cNvSpPr/>
          <p:nvPr/>
        </p:nvSpPr>
        <p:spPr bwMode="auto">
          <a:xfrm>
            <a:off x="2967737" y="1310396"/>
            <a:ext cx="3950708" cy="417704"/>
          </a:xfrm>
          <a:prstGeom prst="rect">
            <a:avLst/>
          </a:prstGeom>
          <a:gradFill>
            <a:gsLst>
              <a:gs pos="0">
                <a:srgbClr val="8DC8E8">
                  <a:alpha val="50000"/>
                </a:srgbClr>
              </a:gs>
              <a:gs pos="50000">
                <a:srgbClr val="8DC8E8">
                  <a:alpha val="20000"/>
                </a:srgbClr>
              </a:gs>
            </a:gsLst>
            <a:lin ang="18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kern="0">
                <a:solidFill>
                  <a:srgbClr val="0078D4"/>
                </a:solidFill>
                <a:latin typeface="Segoe UI Semibold" panose="020B0702040204020203" pitchFamily="34" charset="0"/>
                <a:ea typeface="Segoe UI" pitchFamily="34" charset="0"/>
                <a:cs typeface="Segoe UI Semibold" panose="020B0702040204020203" pitchFamily="34" charset="0"/>
              </a:rPr>
              <a:t>Capabilities</a:t>
            </a:r>
          </a:p>
        </p:txBody>
      </p:sp>
      <p:cxnSp>
        <p:nvCxnSpPr>
          <p:cNvPr id="30" name="Straight Arrow Connector 29">
            <a:extLst>
              <a:ext uri="{FF2B5EF4-FFF2-40B4-BE49-F238E27FC236}">
                <a16:creationId xmlns:a16="http://schemas.microsoft.com/office/drawing/2014/main" id="{FCD5BA73-1169-9423-E878-1B581E6681FC}"/>
              </a:ext>
            </a:extLst>
          </p:cNvPr>
          <p:cNvCxnSpPr>
            <a:cxnSpLocks/>
          </p:cNvCxnSpPr>
          <p:nvPr/>
        </p:nvCxnSpPr>
        <p:spPr>
          <a:xfrm>
            <a:off x="6387912" y="5588373"/>
            <a:ext cx="1231353" cy="0"/>
          </a:xfrm>
          <a:prstGeom prst="straightConnector1">
            <a:avLst/>
          </a:prstGeom>
          <a:noFill/>
          <a:ln w="38100" cap="flat" cmpd="sng" algn="ctr">
            <a:solidFill>
              <a:srgbClr val="70AD47"/>
            </a:solidFill>
            <a:prstDash val="solid"/>
            <a:tailEnd type="triangle"/>
          </a:ln>
          <a:effectLst/>
        </p:spPr>
      </p:cxnSp>
      <p:sp>
        <p:nvSpPr>
          <p:cNvPr id="31" name="TextBox 30">
            <a:extLst>
              <a:ext uri="{FF2B5EF4-FFF2-40B4-BE49-F238E27FC236}">
                <a16:creationId xmlns:a16="http://schemas.microsoft.com/office/drawing/2014/main" id="{672D5C9D-1B1C-F4DF-55BB-A61B6F05319A}"/>
              </a:ext>
            </a:extLst>
          </p:cNvPr>
          <p:cNvSpPr txBox="1"/>
          <p:nvPr/>
        </p:nvSpPr>
        <p:spPr>
          <a:xfrm>
            <a:off x="6889282" y="5215041"/>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grpSp>
        <p:nvGrpSpPr>
          <p:cNvPr id="32" name="Group 31">
            <a:extLst>
              <a:ext uri="{FF2B5EF4-FFF2-40B4-BE49-F238E27FC236}">
                <a16:creationId xmlns:a16="http://schemas.microsoft.com/office/drawing/2014/main" id="{799E37A8-DAD4-CB72-1B62-64CDAA0309B6}"/>
              </a:ext>
            </a:extLst>
          </p:cNvPr>
          <p:cNvGrpSpPr/>
          <p:nvPr/>
        </p:nvGrpSpPr>
        <p:grpSpPr>
          <a:xfrm>
            <a:off x="7459454" y="5173853"/>
            <a:ext cx="1555906" cy="1025298"/>
            <a:chOff x="7520570" y="5228659"/>
            <a:chExt cx="1555906" cy="1025298"/>
          </a:xfrm>
        </p:grpSpPr>
        <p:sp>
          <p:nvSpPr>
            <p:cNvPr id="33" name="Rectangle 32">
              <a:extLst>
                <a:ext uri="{FF2B5EF4-FFF2-40B4-BE49-F238E27FC236}">
                  <a16:creationId xmlns:a16="http://schemas.microsoft.com/office/drawing/2014/main" id="{0FE6A99E-9F33-36D1-FDA3-908AFBB96698}"/>
                </a:ext>
              </a:extLst>
            </p:cNvPr>
            <p:cNvSpPr/>
            <p:nvPr/>
          </p:nvSpPr>
          <p:spPr>
            <a:xfrm>
              <a:off x="7520570" y="5669182"/>
              <a:ext cx="1555906" cy="584775"/>
            </a:xfrm>
            <a:prstGeom prst="rect">
              <a:avLst/>
            </a:prstGeom>
          </p:spPr>
          <p:txBody>
            <a:bodyPr wrap="square">
              <a:spAutoFit/>
            </a:bodyPr>
            <a:lstStyle/>
            <a:p>
              <a:pPr algn="ctr">
                <a:defRPr/>
              </a:pPr>
              <a:r>
                <a:rPr lang="en-US" sz="1600" b="1">
                  <a:solidFill>
                    <a:srgbClr val="0F7FD6"/>
                  </a:solidFill>
                  <a:latin typeface="Segoe UI Semibold"/>
                  <a:cs typeface="Arial" panose="020B0604020202020204" pitchFamily="34" charset="0"/>
                </a:rPr>
                <a:t>SQL Server </a:t>
              </a:r>
              <a:br>
                <a:rPr lang="en-US" sz="1600" b="1">
                  <a:solidFill>
                    <a:srgbClr val="0F7FD6"/>
                  </a:solidFill>
                  <a:latin typeface="Segoe UI Semibold"/>
                  <a:cs typeface="Arial" panose="020B0604020202020204" pitchFamily="34" charset="0"/>
                </a:rPr>
              </a:br>
              <a:r>
                <a:rPr lang="en-US" sz="1600" b="1">
                  <a:solidFill>
                    <a:srgbClr val="0F7FD6"/>
                  </a:solidFill>
                  <a:latin typeface="Segoe UI Semibold"/>
                  <a:cs typeface="Arial" panose="020B0604020202020204" pitchFamily="34" charset="0"/>
                </a:rPr>
                <a:t>on Azure VMs</a:t>
              </a:r>
            </a:p>
          </p:txBody>
        </p:sp>
        <p:pic>
          <p:nvPicPr>
            <p:cNvPr id="34" name="Graphic 33">
              <a:extLst>
                <a:ext uri="{FF2B5EF4-FFF2-40B4-BE49-F238E27FC236}">
                  <a16:creationId xmlns:a16="http://schemas.microsoft.com/office/drawing/2014/main" id="{FFC81D56-39F0-E3A5-F06C-4464D672BF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3755" y="5228659"/>
              <a:ext cx="457200" cy="457200"/>
            </a:xfrm>
            <a:prstGeom prst="rect">
              <a:avLst/>
            </a:prstGeom>
          </p:spPr>
        </p:pic>
      </p:grpSp>
      <p:sp>
        <p:nvSpPr>
          <p:cNvPr id="41" name="Rectangle 40">
            <a:extLst>
              <a:ext uri="{FF2B5EF4-FFF2-40B4-BE49-F238E27FC236}">
                <a16:creationId xmlns:a16="http://schemas.microsoft.com/office/drawing/2014/main" id="{05FF17A4-38CB-600C-E5E2-8F0531AEE4DC}"/>
              </a:ext>
            </a:extLst>
          </p:cNvPr>
          <p:cNvSpPr/>
          <p:nvPr/>
        </p:nvSpPr>
        <p:spPr>
          <a:xfrm>
            <a:off x="3096369" y="1820256"/>
            <a:ext cx="3792913" cy="1646863"/>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lang="en-US" sz="1400" b="1" kern="0">
                <a:solidFill>
                  <a:srgbClr val="0078D4"/>
                </a:solidFill>
                <a:latin typeface="Segoe UI"/>
                <a:cs typeface="Segoe UI" panose="020B0502040204020203" pitchFamily="34" charset="0"/>
              </a:rPr>
              <a:t>Managed</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 SQL Server instance as a service</a:t>
            </a:r>
            <a:endPar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endParaRP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B/R compat with SQL Server,</a:t>
            </a:r>
            <a:r>
              <a:rPr kumimoji="0" lang="en-US" sz="1200" b="0" i="0" u="none" strike="noStrike" kern="0" cap="none" spc="0" normalizeH="0" noProof="0">
                <a:ln>
                  <a:noFill/>
                </a:ln>
                <a:solidFill>
                  <a:srgbClr val="0078D4"/>
                </a:solidFill>
                <a:effectLst/>
                <a:uLnTx/>
                <a:uFillTx/>
                <a:latin typeface="Segoe UI"/>
                <a:cs typeface="Segoe UI" panose="020B0502040204020203" pitchFamily="34" charset="0"/>
              </a:rPr>
              <a:t> </a:t>
            </a: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log shipping</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DTC and Linked Servers </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Service Broker and Event Notifications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SQL Agent and Transactional Replication</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.NET CLR integration and ML Services</a:t>
            </a:r>
          </a:p>
        </p:txBody>
      </p:sp>
      <p:grpSp>
        <p:nvGrpSpPr>
          <p:cNvPr id="37" name="Group 36">
            <a:extLst>
              <a:ext uri="{FF2B5EF4-FFF2-40B4-BE49-F238E27FC236}">
                <a16:creationId xmlns:a16="http://schemas.microsoft.com/office/drawing/2014/main" id="{882E8F92-2C9B-0C13-43ED-26A599076196}"/>
              </a:ext>
            </a:extLst>
          </p:cNvPr>
          <p:cNvGrpSpPr/>
          <p:nvPr/>
        </p:nvGrpSpPr>
        <p:grpSpPr>
          <a:xfrm>
            <a:off x="1719022" y="2343726"/>
            <a:ext cx="1084410" cy="375244"/>
            <a:chOff x="1793779" y="2329973"/>
            <a:chExt cx="1014594" cy="375244"/>
          </a:xfrm>
        </p:grpSpPr>
        <p:cxnSp>
          <p:nvCxnSpPr>
            <p:cNvPr id="38" name="Straight Arrow Connector 37">
              <a:extLst>
                <a:ext uri="{FF2B5EF4-FFF2-40B4-BE49-F238E27FC236}">
                  <a16:creationId xmlns:a16="http://schemas.microsoft.com/office/drawing/2014/main" id="{404F9E2C-A4A5-A525-CE15-169330CB5D22}"/>
                </a:ext>
              </a:extLst>
            </p:cNvPr>
            <p:cNvCxnSpPr>
              <a:cxnSpLocks/>
            </p:cNvCxnSpPr>
            <p:nvPr/>
          </p:nvCxnSpPr>
          <p:spPr>
            <a:xfrm>
              <a:off x="1793779" y="2705217"/>
              <a:ext cx="1014594" cy="0"/>
            </a:xfrm>
            <a:prstGeom prst="straightConnector1">
              <a:avLst/>
            </a:prstGeom>
            <a:noFill/>
            <a:ln w="38100" cap="flat" cmpd="sng" algn="ctr">
              <a:solidFill>
                <a:srgbClr val="70AD47"/>
              </a:solidFill>
              <a:prstDash val="solid"/>
              <a:tailEnd type="triangle"/>
            </a:ln>
            <a:effectLst/>
          </p:spPr>
        </p:cxnSp>
        <p:sp>
          <p:nvSpPr>
            <p:cNvPr id="39" name="TextBox 38">
              <a:extLst>
                <a:ext uri="{FF2B5EF4-FFF2-40B4-BE49-F238E27FC236}">
                  <a16:creationId xmlns:a16="http://schemas.microsoft.com/office/drawing/2014/main" id="{55F708BF-C3C9-97FE-1C6C-15802A8565FC}"/>
                </a:ext>
              </a:extLst>
            </p:cNvPr>
            <p:cNvSpPr txBox="1"/>
            <p:nvPr/>
          </p:nvSpPr>
          <p:spPr>
            <a:xfrm>
              <a:off x="2184053" y="2329973"/>
              <a:ext cx="5210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70AD47"/>
                  </a:solidFill>
                  <a:effectLst/>
                  <a:uLnTx/>
                  <a:uFillTx/>
                  <a:latin typeface="Segoe UI"/>
                  <a:cs typeface="Segoe UI" panose="020B0502040204020203" pitchFamily="34" charset="0"/>
                </a:rPr>
                <a:t>Yes</a:t>
              </a:r>
            </a:p>
          </p:txBody>
        </p:sp>
      </p:grpSp>
      <p:sp>
        <p:nvSpPr>
          <p:cNvPr id="42" name="Oval 41">
            <a:extLst>
              <a:ext uri="{FF2B5EF4-FFF2-40B4-BE49-F238E27FC236}">
                <a16:creationId xmlns:a16="http://schemas.microsoft.com/office/drawing/2014/main" id="{F38DA600-3FAC-FAC1-BF08-4776B8D839B1}"/>
              </a:ext>
            </a:extLst>
          </p:cNvPr>
          <p:cNvSpPr>
            <a:spLocks noChangeAspect="1"/>
          </p:cNvSpPr>
          <p:nvPr/>
        </p:nvSpPr>
        <p:spPr bwMode="auto">
          <a:xfrm>
            <a:off x="1068240" y="4924525"/>
            <a:ext cx="457200" cy="457200"/>
          </a:xfrm>
          <a:prstGeom prst="ellipse">
            <a:avLst/>
          </a:prstGeom>
          <a:solidFill>
            <a:srgbClr val="FFC000"/>
          </a:solidFill>
          <a:ln>
            <a:noFill/>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2</a:t>
            </a:r>
          </a:p>
        </p:txBody>
      </p:sp>
      <p:cxnSp>
        <p:nvCxnSpPr>
          <p:cNvPr id="43" name="Straight Arrow Connector 42">
            <a:extLst>
              <a:ext uri="{FF2B5EF4-FFF2-40B4-BE49-F238E27FC236}">
                <a16:creationId xmlns:a16="http://schemas.microsoft.com/office/drawing/2014/main" id="{2174CF77-B623-3BB0-C21F-DBBC6E813688}"/>
              </a:ext>
            </a:extLst>
          </p:cNvPr>
          <p:cNvCxnSpPr>
            <a:cxnSpLocks/>
          </p:cNvCxnSpPr>
          <p:nvPr/>
        </p:nvCxnSpPr>
        <p:spPr>
          <a:xfrm>
            <a:off x="1321262" y="4484881"/>
            <a:ext cx="0" cy="291963"/>
          </a:xfrm>
          <a:prstGeom prst="straightConnector1">
            <a:avLst/>
          </a:prstGeom>
          <a:noFill/>
          <a:ln w="12700" cap="flat" cmpd="sng" algn="ctr">
            <a:solidFill>
              <a:srgbClr val="FFFFFF"/>
            </a:solidFill>
            <a:prstDash val="solid"/>
            <a:tailEnd type="triangle"/>
          </a:ln>
          <a:effectLst/>
        </p:spPr>
      </p:cxnSp>
      <p:sp>
        <p:nvSpPr>
          <p:cNvPr id="47" name="Rectangle 46">
            <a:extLst>
              <a:ext uri="{FF2B5EF4-FFF2-40B4-BE49-F238E27FC236}">
                <a16:creationId xmlns:a16="http://schemas.microsoft.com/office/drawing/2014/main" id="{62DD4CA2-3704-72C7-9327-73604646567F}"/>
              </a:ext>
            </a:extLst>
          </p:cNvPr>
          <p:cNvSpPr/>
          <p:nvPr/>
        </p:nvSpPr>
        <p:spPr>
          <a:xfrm>
            <a:off x="3003735" y="4752917"/>
            <a:ext cx="3896173" cy="1665651"/>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sp>
        <p:nvSpPr>
          <p:cNvPr id="48" name="Rectangle 47">
            <a:extLst>
              <a:ext uri="{FF2B5EF4-FFF2-40B4-BE49-F238E27FC236}">
                <a16:creationId xmlns:a16="http://schemas.microsoft.com/office/drawing/2014/main" id="{28415681-ABAE-46A6-14F3-1A0440848340}"/>
              </a:ext>
            </a:extLst>
          </p:cNvPr>
          <p:cNvSpPr/>
          <p:nvPr/>
        </p:nvSpPr>
        <p:spPr>
          <a:xfrm>
            <a:off x="3094460" y="4843371"/>
            <a:ext cx="3794822" cy="1479980"/>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Full control and </a:t>
            </a:r>
            <a:r>
              <a:rPr lang="en-US" sz="1400" b="1" kern="0">
                <a:solidFill>
                  <a:srgbClr val="0078D4"/>
                </a:solidFill>
                <a:latin typeface="Segoe UI"/>
                <a:cs typeface="Segoe UI" panose="020B0502040204020203" pitchFamily="34" charset="0"/>
              </a:rPr>
              <a:t>all </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capabilities of SQL</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a:rPr>
              <a:t>OS level access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a:rPr>
              <a:t>SQL Server versions 2008 - 2022</a:t>
            </a:r>
            <a:endParaRPr kumimoji="0" lang="en-US" sz="2000" b="0" i="0" u="none" strike="noStrike" kern="0" cap="none" spc="0" normalizeH="0" baseline="0" noProof="0">
              <a:ln>
                <a:noFill/>
              </a:ln>
              <a:solidFill>
                <a:srgbClr val="0078D4"/>
              </a:solidFill>
              <a:effectLst/>
              <a:uLnTx/>
              <a:uFillTx/>
              <a:latin typeface="Segoe UI"/>
              <a:cs typeface="Arial" panose="020B0604020202020204" pitchFamily="34" charset="0"/>
            </a:endParaRP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Patching/Upgrades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3</a:t>
            </a:r>
            <a:r>
              <a:rPr kumimoji="0" lang="en-US" sz="1200" b="0" i="0" u="none" strike="noStrike" kern="0" cap="none" spc="0" normalizeH="0" baseline="30000" noProof="0">
                <a:ln>
                  <a:noFill/>
                </a:ln>
                <a:solidFill>
                  <a:srgbClr val="0078D4"/>
                </a:solidFill>
                <a:effectLst/>
                <a:uLnTx/>
                <a:uFillTx/>
                <a:latin typeface="Segoe UI"/>
                <a:cs typeface="Segoe UI" panose="020B0502040204020203" pitchFamily="34" charset="0"/>
              </a:rPr>
              <a:t>rd</a:t>
            </a: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 party app without certification for SQL PaaS</a:t>
            </a:r>
          </a:p>
          <a:p>
            <a:pPr marL="171450" marR="0" lvl="0" indent="-17145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0078D4"/>
              </a:solidFill>
              <a:effectLst/>
              <a:uLnTx/>
              <a:uFillTx/>
              <a:latin typeface="Segoe UI"/>
              <a:cs typeface="Segoe UI" panose="020B0502040204020203" pitchFamily="34" charset="0"/>
            </a:endParaRPr>
          </a:p>
        </p:txBody>
      </p:sp>
      <p:sp>
        <p:nvSpPr>
          <p:cNvPr id="49" name="Rectangle 48">
            <a:extLst>
              <a:ext uri="{FF2B5EF4-FFF2-40B4-BE49-F238E27FC236}">
                <a16:creationId xmlns:a16="http://schemas.microsoft.com/office/drawing/2014/main" id="{6522595E-25F2-CCCF-0738-32211F32673D}"/>
              </a:ext>
            </a:extLst>
          </p:cNvPr>
          <p:cNvSpPr/>
          <p:nvPr/>
        </p:nvSpPr>
        <p:spPr>
          <a:xfrm>
            <a:off x="9270902" y="1794010"/>
            <a:ext cx="2639936" cy="2593913"/>
          </a:xfrm>
          <a:prstGeom prst="rect">
            <a:avLst/>
          </a:prstGeom>
          <a:solidFill>
            <a:sysClr val="window" lastClr="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rPr>
              <a:t>PaaS</a:t>
            </a:r>
            <a:endParaRPr kumimoji="0" lang="en-US" sz="1400" b="0" i="0" u="none" strike="noStrike" kern="0" cap="none" spc="0" normalizeH="0" baseline="0" noProof="0">
              <a:ln>
                <a:noFill/>
              </a:ln>
              <a:solidFill>
                <a:srgbClr val="0078D4"/>
              </a:solidFill>
              <a:effectLst/>
              <a:uLnTx/>
              <a:uFillTx/>
              <a:latin typeface="Segoe UI Semibold"/>
            </a:endParaRPr>
          </a:p>
          <a:p>
            <a:pPr marL="114300" defTabSz="932472" fontAlgn="base">
              <a:spcBef>
                <a:spcPts val="600"/>
              </a:spcBef>
              <a:spcAft>
                <a:spcPct val="0"/>
              </a:spcAft>
            </a:pPr>
            <a:r>
              <a:rPr lang="en-US" sz="1200" kern="0">
                <a:solidFill>
                  <a:prstClr val="black"/>
                </a:solidFill>
                <a:latin typeface="Segoe UI" panose="020B0502040204020203" pitchFamily="34" charset="0"/>
                <a:cs typeface="Segoe UI" panose="020B0502040204020203" pitchFamily="34" charset="0"/>
              </a:rPr>
              <a:t>Availability</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SLA 99.99% or more</a:t>
            </a:r>
          </a:p>
          <a:p>
            <a:pPr marL="114300" defTabSz="932472" fontAlgn="base">
              <a:spcBef>
                <a:spcPts val="600"/>
              </a:spcBef>
              <a:spcAft>
                <a:spcPct val="0"/>
              </a:spcAft>
            </a:pPr>
            <a:r>
              <a:rPr lang="en-US" sz="1200" kern="0">
                <a:solidFill>
                  <a:prstClr val="black"/>
                </a:solidFill>
                <a:latin typeface="Segoe UI" panose="020B0502040204020203" pitchFamily="34" charset="0"/>
                <a:cs typeface="Segoe UI" panose="020B0502040204020203" pitchFamily="34" charset="0"/>
              </a:rPr>
              <a:t>Built-in </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automatic backups</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No End of Support hassles</a:t>
            </a:r>
          </a:p>
          <a:p>
            <a:pPr marL="114300" marR="0" lvl="0" defTabSz="932472" eaLnBrk="1" fontAlgn="base" latinLnBrk="0" hangingPunct="1">
              <a:lnSpc>
                <a:spcPct val="100000"/>
              </a:lnSpc>
              <a:spcBef>
                <a:spcPts val="600"/>
              </a:spcBef>
              <a:spcAft>
                <a:spcPct val="0"/>
              </a:spcAft>
              <a:buClrTx/>
              <a:buSzTx/>
              <a:tabLst/>
              <a:defRPr/>
            </a:pPr>
            <a:r>
              <a:rPr lang="en-US" sz="1200" kern="0">
                <a:solidFill>
                  <a:prstClr val="black"/>
                </a:solidFill>
                <a:latin typeface="Segoe UI" panose="020B0502040204020203" pitchFamily="34" charset="0"/>
                <a:cs typeface="Segoe UI" panose="020B0502040204020203" pitchFamily="34" charset="0"/>
              </a:rPr>
              <a:t>Always</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up-to-date</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24x7 health monitoring and healing </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Dynamic and online resource scaling</a:t>
            </a:r>
          </a:p>
        </p:txBody>
      </p:sp>
      <p:sp>
        <p:nvSpPr>
          <p:cNvPr id="50" name="Rectangle 49">
            <a:extLst>
              <a:ext uri="{FF2B5EF4-FFF2-40B4-BE49-F238E27FC236}">
                <a16:creationId xmlns:a16="http://schemas.microsoft.com/office/drawing/2014/main" id="{9D6A096F-4245-796D-4D44-1C9D586792DA}"/>
              </a:ext>
            </a:extLst>
          </p:cNvPr>
          <p:cNvSpPr/>
          <p:nvPr/>
        </p:nvSpPr>
        <p:spPr>
          <a:xfrm>
            <a:off x="9288580" y="4772140"/>
            <a:ext cx="2639935" cy="1619008"/>
          </a:xfrm>
          <a:prstGeom prst="rect">
            <a:avLst/>
          </a:prstGeom>
          <a:solidFill>
            <a:sysClr val="window" lastClr="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rPr>
              <a:t>IaaS</a:t>
            </a:r>
            <a:endParaRPr kumimoji="0" lang="en-US" sz="1400" b="0" i="0" u="none" strike="noStrike" kern="0" cap="none" spc="0" normalizeH="0" baseline="0" noProof="0">
              <a:ln>
                <a:noFill/>
              </a:ln>
              <a:solidFill>
                <a:srgbClr val="0078D4"/>
              </a:solidFill>
              <a:effectLst/>
              <a:uLnTx/>
              <a:uFillTx/>
              <a:latin typeface="Segoe UI Semibold"/>
            </a:endParaRP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Maintain OS-level control</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Li</a:t>
            </a:r>
            <a:r>
              <a:rPr lang="en-US" sz="1200" kern="0">
                <a:solidFill>
                  <a:prstClr val="black"/>
                </a:solidFill>
                <a:latin typeface="Segoe UI" panose="020B0502040204020203" pitchFamily="34" charset="0"/>
                <a:cs typeface="Segoe UI" panose="020B0502040204020203" pitchFamily="34" charset="0"/>
              </a:rPr>
              <a:t>ft</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-and-shift without app refactoring</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Faster path to the cloud</a:t>
            </a:r>
          </a:p>
        </p:txBody>
      </p:sp>
      <p:sp>
        <p:nvSpPr>
          <p:cNvPr id="51" name="Rectangle 50">
            <a:extLst>
              <a:ext uri="{FF2B5EF4-FFF2-40B4-BE49-F238E27FC236}">
                <a16:creationId xmlns:a16="http://schemas.microsoft.com/office/drawing/2014/main" id="{9CE6FE9E-E2BD-5653-83B5-DC9318E064A7}"/>
              </a:ext>
            </a:extLst>
          </p:cNvPr>
          <p:cNvSpPr/>
          <p:nvPr/>
        </p:nvSpPr>
        <p:spPr bwMode="auto">
          <a:xfrm>
            <a:off x="9270902" y="1310395"/>
            <a:ext cx="2657613" cy="4177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kern="0">
                <a:solidFill>
                  <a:prstClr val="white"/>
                </a:solidFill>
                <a:latin typeface="Segoe UI Semibold" panose="020B0702040204020203" pitchFamily="34" charset="0"/>
                <a:ea typeface="Segoe UI" pitchFamily="34" charset="0"/>
                <a:cs typeface="Segoe UI Semibold" panose="020B0702040204020203" pitchFamily="34" charset="0"/>
              </a:rPr>
              <a:t>Benefits of:</a:t>
            </a:r>
          </a:p>
        </p:txBody>
      </p:sp>
      <p:sp>
        <p:nvSpPr>
          <p:cNvPr id="52" name="Rectangle 51">
            <a:extLst>
              <a:ext uri="{FF2B5EF4-FFF2-40B4-BE49-F238E27FC236}">
                <a16:creationId xmlns:a16="http://schemas.microsoft.com/office/drawing/2014/main" id="{ADE26B2C-A971-207F-3452-36B89C73D355}"/>
              </a:ext>
            </a:extLst>
          </p:cNvPr>
          <p:cNvSpPr/>
          <p:nvPr/>
        </p:nvSpPr>
        <p:spPr bwMode="auto">
          <a:xfrm>
            <a:off x="632888" y="1780258"/>
            <a:ext cx="1415410" cy="26166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Microsoft Managed</a:t>
            </a:r>
          </a:p>
        </p:txBody>
      </p:sp>
      <p:sp>
        <p:nvSpPr>
          <p:cNvPr id="54" name="Rectangle 53">
            <a:extLst>
              <a:ext uri="{FF2B5EF4-FFF2-40B4-BE49-F238E27FC236}">
                <a16:creationId xmlns:a16="http://schemas.microsoft.com/office/drawing/2014/main" id="{0D9544AB-F97A-2AE3-A9FB-CF05561CE014}"/>
              </a:ext>
            </a:extLst>
          </p:cNvPr>
          <p:cNvSpPr/>
          <p:nvPr/>
        </p:nvSpPr>
        <p:spPr bwMode="auto">
          <a:xfrm>
            <a:off x="632888" y="4720826"/>
            <a:ext cx="1415410" cy="166564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Customer Managed</a:t>
            </a:r>
          </a:p>
        </p:txBody>
      </p:sp>
    </p:spTree>
    <p:extLst>
      <p:ext uri="{BB962C8B-B14F-4D97-AF65-F5344CB8AC3E}">
        <p14:creationId xmlns:p14="http://schemas.microsoft.com/office/powerpoint/2010/main" val="630363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208460BB7C7C4597A41B3B459A0B40" ma:contentTypeVersion="24" ma:contentTypeDescription="Create a new document." ma:contentTypeScope="" ma:versionID="32d8c302d5691267c1fec727ca5155de">
  <xsd:schema xmlns:xsd="http://www.w3.org/2001/XMLSchema" xmlns:xs="http://www.w3.org/2001/XMLSchema" xmlns:p="http://schemas.microsoft.com/office/2006/metadata/properties" xmlns:ns1="http://schemas.microsoft.com/sharepoint/v3" xmlns:ns2="3c71f44f-0f7d-468b-ae7c-37ab0a401d57" xmlns:ns3="aa8c3e43-727a-47a5-b4a0-57f9f599b299" xmlns:ns4="230e9df3-be65-4c73-a93b-d1236ebd677e" targetNamespace="http://schemas.microsoft.com/office/2006/metadata/properties" ma:root="true" ma:fieldsID="2b8e2d0d5870a100800c5e50f2b8004a" ns1:_="" ns2:_="" ns3:_="" ns4:_="">
    <xsd:import namespace="http://schemas.microsoft.com/sharepoint/v3"/>
    <xsd:import namespace="3c71f44f-0f7d-468b-ae7c-37ab0a401d57"/>
    <xsd:import namespace="aa8c3e43-727a-47a5-b4a0-57f9f599b299"/>
    <xsd:import namespace="230e9df3-be65-4c73-a93b-d1236ebd677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element ref="ns3:MediaServiceAutoTags" minOccurs="0"/>
                <xsd:element ref="ns3:MediaServiceEventHashCode" minOccurs="0"/>
                <xsd:element ref="ns3:MediaServiceGenerationTime" minOccurs="0"/>
                <xsd:element ref="ns3:MediaServiceOCR" minOccurs="0"/>
                <xsd:element ref="ns3:MediaServiceAutoKeyPoints" minOccurs="0"/>
                <xsd:element ref="ns3:MediaServiceKeyPoints" minOccurs="0"/>
                <xsd:element ref="ns3:_Flow_SignoffStatus" minOccurs="0"/>
                <xsd:element ref="ns3:MediaServiceLocation" minOccurs="0"/>
                <xsd:element ref="ns3:MediaLengthInSeconds" minOccurs="0"/>
                <xsd:element ref="ns3:lcf76f155ced4ddcb4097134ff3c332f" minOccurs="0"/>
                <xsd:element ref="ns4:TaxCatchAll" minOccurs="0"/>
                <xsd:element ref="ns3:MediaServiceSearchProperties" minOccurs="0"/>
                <xsd:element ref="ns3:MediaServiceDocTag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71f44f-0f7d-468b-ae7c-37ab0a401d5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a8c3e43-727a-47a5-b4a0-57f9f599b299"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element name="_Flow_SignoffStatus" ma:index="23" nillable="true" ma:displayName="Sign-off status" ma:internalName="Sign_x002d_off_x0020_status">
      <xsd:simpleType>
        <xsd:restriction base="dms:Text"/>
      </xsd:simpleType>
    </xsd:element>
    <xsd:element name="MediaServiceLocation" ma:index="24" nillable="true" ma:displayName="Location" ma:internalName="MediaServiceLocation" ma:readOnly="true">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1b04cbca-ce46-4e46-86ea-34a69454d8e2}" ma:internalName="TaxCatchAll" ma:showField="CatchAllData" ma:web="3c71f44f-0f7d-468b-ae7c-37ab0a401d5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aa8c3e43-727a-47a5-b4a0-57f9f599b299" xsi:nil="true"/>
    <lcf76f155ced4ddcb4097134ff3c332f xmlns="aa8c3e43-727a-47a5-b4a0-57f9f599b299">
      <Terms xmlns="http://schemas.microsoft.com/office/infopath/2007/PartnerControls"/>
    </lcf76f155ced4ddcb4097134ff3c332f>
    <_Flow_SignoffStatus xmlns="aa8c3e43-727a-47a5-b4a0-57f9f599b299"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087D1A2-B0DC-4ED1-BBF8-A806715000EE}">
  <ds:schemaRefs>
    <ds:schemaRef ds:uri="230e9df3-be65-4c73-a93b-d1236ebd677e"/>
    <ds:schemaRef ds:uri="3c71f44f-0f7d-468b-ae7c-37ab0a401d57"/>
    <ds:schemaRef ds:uri="aa8c3e43-727a-47a5-b4a0-57f9f599b2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metadata/properties"/>
    <ds:schemaRef ds:uri="http://www.w3.org/XML/1998/namespace"/>
    <ds:schemaRef ds:uri="aa8c3e43-727a-47a5-b4a0-57f9f599b299"/>
    <ds:schemaRef ds:uri="http://schemas.microsoft.com/office/2006/documentManagement/types"/>
    <ds:schemaRef ds:uri="http://purl.org/dc/dcmitype/"/>
    <ds:schemaRef ds:uri="230e9df3-be65-4c73-a93b-d1236ebd677e"/>
    <ds:schemaRef ds:uri="http://purl.org/dc/elements/1.1/"/>
    <ds:schemaRef ds:uri="http://schemas.openxmlformats.org/package/2006/metadata/core-properties"/>
    <ds:schemaRef ds:uri="3c71f44f-0f7d-468b-ae7c-37ab0a401d57"/>
    <ds:schemaRef ds:uri="http://schemas.microsoft.com/sharepoint/v3"/>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3</TotalTime>
  <Words>4634</Words>
  <Application>Microsoft Office PowerPoint</Application>
  <PresentationFormat>Widescreen</PresentationFormat>
  <Paragraphs>748</Paragraphs>
  <Slides>66</Slides>
  <Notes>27</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8" baseType="lpstr">
      <vt:lpstr>Arial</vt:lpstr>
      <vt:lpstr>Consolas</vt:lpstr>
      <vt:lpstr>Wingdings</vt:lpstr>
      <vt:lpstr>Open Sans</vt:lpstr>
      <vt:lpstr>Segoe UI Semilight</vt:lpstr>
      <vt:lpstr>Calibri</vt:lpstr>
      <vt:lpstr>Segoe Sans Text</vt:lpstr>
      <vt:lpstr>Segoe UI Semibold</vt:lpstr>
      <vt:lpstr>Segoe UI</vt:lpstr>
      <vt:lpstr>Segoe Sans Text Semibold</vt:lpstr>
      <vt:lpstr>Azure 2023 Template</vt:lpstr>
      <vt:lpstr>Visio</vt:lpstr>
      <vt:lpstr>Azure SQL Managed Instance 5 years later!</vt:lpstr>
      <vt:lpstr>PowerPoint Presentation</vt:lpstr>
      <vt:lpstr>How it started</vt:lpstr>
      <vt:lpstr>How it started</vt:lpstr>
      <vt:lpstr>How it started</vt:lpstr>
      <vt:lpstr>How it started</vt:lpstr>
      <vt:lpstr>Azure SQL</vt:lpstr>
      <vt:lpstr>Choosing the right Azure SQL offering</vt:lpstr>
      <vt:lpstr>Choosing the right Azure SQL offering</vt:lpstr>
      <vt:lpstr>Service tiers</vt:lpstr>
      <vt:lpstr>Service tiers</vt:lpstr>
      <vt:lpstr>Service tiers</vt:lpstr>
      <vt:lpstr>Hardware configuration</vt:lpstr>
      <vt:lpstr>Hardware configuration</vt:lpstr>
      <vt:lpstr>Hardware configuration</vt:lpstr>
      <vt:lpstr>Online scaling operations</vt:lpstr>
      <vt:lpstr>Online scaling operations</vt:lpstr>
      <vt:lpstr>Connectivity and security</vt:lpstr>
      <vt:lpstr>Connectivity and security</vt:lpstr>
      <vt:lpstr>Connections with retry logic are recommended</vt:lpstr>
      <vt:lpstr>DEMO | BC and GP failover </vt:lpstr>
      <vt:lpstr>Failover demo</vt:lpstr>
      <vt:lpstr>Price &amp; cost optimization</vt:lpstr>
      <vt:lpstr>Total cost of ownership</vt:lpstr>
      <vt:lpstr>Start/Stop for GP</vt:lpstr>
      <vt:lpstr>Start/Stop to GP</vt:lpstr>
      <vt:lpstr>Reserved Instance (RI) pricing</vt:lpstr>
      <vt:lpstr>Reserved Instance (RI) pricing</vt:lpstr>
      <vt:lpstr>License benefits</vt:lpstr>
      <vt:lpstr>Free offer – coming soon</vt:lpstr>
      <vt:lpstr>Migrations (out there &amp; back)</vt:lpstr>
      <vt:lpstr>Storage engine compatibility</vt:lpstr>
      <vt:lpstr>Out there and back</vt:lpstr>
      <vt:lpstr>Log Replay Service</vt:lpstr>
      <vt:lpstr>When to use LRS</vt:lpstr>
      <vt:lpstr>Link feature for SQL MI</vt:lpstr>
      <vt:lpstr>Link feature for SQL MI</vt:lpstr>
      <vt:lpstr>MI Link: supported SQL Servers versions &amp; editions:</vt:lpstr>
      <vt:lpstr>MI Link: advanced scenarios</vt:lpstr>
      <vt:lpstr>LRS vs MI Link: feature comparison</vt:lpstr>
      <vt:lpstr>Migration tooling</vt:lpstr>
      <vt:lpstr>Database movement vehicles for Managed Instance</vt:lpstr>
      <vt:lpstr>Migrating from SQL Server to Managed Instance</vt:lpstr>
      <vt:lpstr>Migration vehicles to Managed Instance</vt:lpstr>
      <vt:lpstr>SQL migration extension for Azure Data Studio (ADS)</vt:lpstr>
      <vt:lpstr>SQL migration extension for Azure Data Studio (ADS)</vt:lpstr>
      <vt:lpstr>When to use LRS</vt:lpstr>
      <vt:lpstr>When does it make sense to use ADS ext. &amp; LRS vs. Link</vt:lpstr>
      <vt:lpstr>DMA – Database Migration Assistant</vt:lpstr>
      <vt:lpstr>SKU Recommendation</vt:lpstr>
      <vt:lpstr>Azure SQL Managed Instance Latest updates</vt:lpstr>
      <vt:lpstr>Latest Updates</vt:lpstr>
      <vt:lpstr>Start / Stop in General Availability</vt:lpstr>
      <vt:lpstr>Zone Redundancy for BC in GA and for GP in Preview</vt:lpstr>
      <vt:lpstr>Improved price/performance &amp; flexibility in the Business Critical service tier on Azure SQL MI</vt:lpstr>
      <vt:lpstr>Premium-series Reserved Capacity for Azure SQL Managed Instance</vt:lpstr>
      <vt:lpstr>GA of database copy and move for Azure SQL Managed Instance</vt:lpstr>
      <vt:lpstr>GA for November 202… Feature Wave</vt:lpstr>
      <vt:lpstr>Online disaster recovery between SQL Server 2022  and Azure SQL Managed Instance</vt:lpstr>
      <vt:lpstr>GA of DTC for Azure SQL Managed Instance</vt:lpstr>
      <vt:lpstr>Ledger in Azure SQL Managed Instance</vt:lpstr>
      <vt:lpstr>GA announcement - Microsoft Purview DevOps policies for Azure SQL Managed Instance</vt:lpstr>
      <vt:lpstr>But wait, there is more</vt:lpstr>
      <vt:lpstr>Contact SQL MI product group</vt:lpstr>
      <vt:lpstr>PowerPoint Presentation</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Sasa Popovic</dc:creator>
  <cp:keywords/>
  <dc:description/>
  <cp:lastModifiedBy>Sasa Popovic</cp:lastModifiedBy>
  <cp:revision>4</cp:revision>
  <cp:lastPrinted>2023-02-15T20:48:24Z</cp:lastPrinted>
  <dcterms:created xsi:type="dcterms:W3CDTF">2023-11-29T14:45:16Z</dcterms:created>
  <dcterms:modified xsi:type="dcterms:W3CDTF">2023-12-11T17:12:54Z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0x010100CA208460BB7C7C4597A41B3B459A0B40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